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339" r:id="rId3"/>
    <p:sldId id="334" r:id="rId4"/>
    <p:sldId id="356" r:id="rId5"/>
    <p:sldId id="358" r:id="rId6"/>
    <p:sldId id="361" r:id="rId7"/>
    <p:sldId id="347" r:id="rId8"/>
    <p:sldId id="359" r:id="rId9"/>
    <p:sldId id="357" r:id="rId10"/>
    <p:sldId id="340" r:id="rId11"/>
    <p:sldId id="348" r:id="rId12"/>
    <p:sldId id="350" r:id="rId13"/>
    <p:sldId id="351" r:id="rId14"/>
    <p:sldId id="346" r:id="rId15"/>
    <p:sldId id="354" r:id="rId16"/>
    <p:sldId id="344" r:id="rId17"/>
    <p:sldId id="341" r:id="rId18"/>
    <p:sldId id="353" r:id="rId19"/>
    <p:sldId id="338" r:id="rId20"/>
    <p:sldId id="342" r:id="rId21"/>
    <p:sldId id="362" r:id="rId22"/>
    <p:sldId id="352" r:id="rId23"/>
    <p:sldId id="355" r:id="rId24"/>
    <p:sldId id="360" r:id="rId25"/>
    <p:sldId id="364" r:id="rId26"/>
    <p:sldId id="266" r:id="rId27"/>
    <p:sldId id="260" r:id="rId28"/>
    <p:sldId id="363" r:id="rId29"/>
    <p:sldId id="267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872" autoAdjust="0"/>
    <p:restoredTop sz="80432" autoAdjust="0"/>
  </p:normalViewPr>
  <p:slideViewPr>
    <p:cSldViewPr snapToGrid="0">
      <p:cViewPr>
        <p:scale>
          <a:sx n="90" d="100"/>
          <a:sy n="90" d="100"/>
        </p:scale>
        <p:origin x="-1260" y="-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5" d="100"/>
          <a:sy n="85" d="100"/>
        </p:scale>
        <p:origin x="-3786" y="-84"/>
      </p:cViewPr>
      <p:guideLst>
        <p:guide orient="horz" pos="2880"/>
        <p:guide pos="2160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1.jpeg"/><Relationship Id="rId2" Type="http://schemas.openxmlformats.org/officeDocument/2006/relationships/image" Target="../media/image310.jpeg"/><Relationship Id="rId1" Type="http://schemas.openxmlformats.org/officeDocument/2006/relationships/image" Target="../media/image71.jpeg"/><Relationship Id="rId5" Type="http://schemas.openxmlformats.org/officeDocument/2006/relationships/image" Target="../media/image68.jpeg"/><Relationship Id="rId4" Type="http://schemas.openxmlformats.org/officeDocument/2006/relationships/image" Target="../media/image510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81.jpeg"/><Relationship Id="rId1" Type="http://schemas.openxmlformats.org/officeDocument/2006/relationships/image" Target="../media/image111.jpeg"/><Relationship Id="rId5" Type="http://schemas.openxmlformats.org/officeDocument/2006/relationships/image" Target="../media/image101.jpeg"/><Relationship Id="rId4" Type="http://schemas.openxmlformats.org/officeDocument/2006/relationships/image" Target="../media/image12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366D27-C336-455B-B992-021A4FA5049C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9A19C1C-A910-4FEB-ACBD-E9401E206A1B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sz="1400" b="1" dirty="0" smtClean="0">
            <a:solidFill>
              <a:schemeClr val="bg1"/>
            </a:solidFill>
          </a:endParaRPr>
        </a:p>
        <a:p>
          <a:endParaRPr lang="ru-RU" sz="1400" b="1" dirty="0" smtClean="0">
            <a:solidFill>
              <a:schemeClr val="bg1"/>
            </a:solidFill>
          </a:endParaRPr>
        </a:p>
        <a:p>
          <a:endParaRPr lang="ru-RU" sz="1400" b="1" dirty="0" smtClean="0">
            <a:solidFill>
              <a:schemeClr val="bg1"/>
            </a:solidFill>
          </a:endParaRPr>
        </a:p>
        <a:p>
          <a:endParaRPr lang="ru-RU" sz="1400" b="1" dirty="0" smtClean="0">
            <a:solidFill>
              <a:schemeClr val="bg1"/>
            </a:solidFill>
          </a:endParaRPr>
        </a:p>
        <a:p>
          <a:endParaRPr lang="ru-RU" sz="1400" b="1" dirty="0" smtClean="0">
            <a:solidFill>
              <a:schemeClr val="bg1"/>
            </a:solidFill>
          </a:endParaRPr>
        </a:p>
        <a:p>
          <a:endParaRPr lang="ru-RU" sz="1400" b="1" dirty="0" smtClean="0">
            <a:solidFill>
              <a:schemeClr val="bg1"/>
            </a:solidFill>
          </a:endParaRPr>
        </a:p>
        <a:p>
          <a:endParaRPr lang="ru-RU" sz="1400" b="1" dirty="0" smtClean="0">
            <a:solidFill>
              <a:schemeClr val="bg1"/>
            </a:solidFill>
          </a:endParaRPr>
        </a:p>
      </dgm:t>
    </dgm:pt>
    <dgm:pt modelId="{FEDA86D2-B341-48D6-B9BD-A715732363CF}" type="parTrans" cxnId="{D928181F-6808-4C0E-91D2-6DB1C7651D50}">
      <dgm:prSet/>
      <dgm:spPr/>
      <dgm:t>
        <a:bodyPr/>
        <a:lstStyle/>
        <a:p>
          <a:endParaRPr lang="ru-RU"/>
        </a:p>
      </dgm:t>
    </dgm:pt>
    <dgm:pt modelId="{8F741BF1-9351-4CF5-BA22-4AD6B37712B0}" type="sibTrans" cxnId="{D928181F-6808-4C0E-91D2-6DB1C7651D50}">
      <dgm:prSet/>
      <dgm:spPr/>
      <dgm:t>
        <a:bodyPr/>
        <a:lstStyle/>
        <a:p>
          <a:endParaRPr lang="ru-RU"/>
        </a:p>
      </dgm:t>
    </dgm:pt>
    <dgm:pt modelId="{0F51AE94-076A-4B1A-BA60-43FF7BB788E1}">
      <dgm:prSet phldrT="[Текст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1878B75B-9165-440C-AD3A-2292EDBEB625}" type="parTrans" cxnId="{6D4D28CB-8A66-419D-A813-F8D35C9E9EF2}">
      <dgm:prSet/>
      <dgm:spPr/>
      <dgm:t>
        <a:bodyPr/>
        <a:lstStyle/>
        <a:p>
          <a:endParaRPr lang="ru-RU"/>
        </a:p>
      </dgm:t>
    </dgm:pt>
    <dgm:pt modelId="{329D1842-BA7C-4587-BB0D-2FAB5D56B34F}" type="sibTrans" cxnId="{6D4D28CB-8A66-419D-A813-F8D35C9E9EF2}">
      <dgm:prSet/>
      <dgm:spPr/>
      <dgm:t>
        <a:bodyPr/>
        <a:lstStyle/>
        <a:p>
          <a:endParaRPr lang="ru-RU"/>
        </a:p>
      </dgm:t>
    </dgm:pt>
    <dgm:pt modelId="{5B214C71-B68A-417D-B104-4F3CA6C5934F}">
      <dgm:prSet phldrT="[Текст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EDC52A91-B2A9-43FD-A7C7-E5883E8D32C8}" type="parTrans" cxnId="{FD1B328E-5D5B-4F05-BD89-1F469F075549}">
      <dgm:prSet/>
      <dgm:spPr/>
      <dgm:t>
        <a:bodyPr/>
        <a:lstStyle/>
        <a:p>
          <a:endParaRPr lang="ru-RU"/>
        </a:p>
      </dgm:t>
    </dgm:pt>
    <dgm:pt modelId="{771A3385-64CC-4BF3-924B-AC14123F61CF}" type="sibTrans" cxnId="{FD1B328E-5D5B-4F05-BD89-1F469F075549}">
      <dgm:prSet/>
      <dgm:spPr/>
      <dgm:t>
        <a:bodyPr/>
        <a:lstStyle/>
        <a:p>
          <a:endParaRPr lang="ru-RU"/>
        </a:p>
      </dgm:t>
    </dgm:pt>
    <dgm:pt modelId="{7DC9170F-8996-4D89-A057-A96DB129E791}">
      <dgm:prSet phldrT="[Текст]" phldr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B5E923CF-E8A3-4FB6-AFAA-C995EE967D80}" type="parTrans" cxnId="{0394A211-DFB3-4102-9AAB-18B00A84AF6C}">
      <dgm:prSet/>
      <dgm:spPr/>
      <dgm:t>
        <a:bodyPr/>
        <a:lstStyle/>
        <a:p>
          <a:endParaRPr lang="ru-RU"/>
        </a:p>
      </dgm:t>
    </dgm:pt>
    <dgm:pt modelId="{CEE4BA5C-9C6A-42DC-9E4A-13B29AF9B81E}" type="sibTrans" cxnId="{0394A211-DFB3-4102-9AAB-18B00A84AF6C}">
      <dgm:prSet/>
      <dgm:spPr/>
      <dgm:t>
        <a:bodyPr/>
        <a:lstStyle/>
        <a:p>
          <a:endParaRPr lang="ru-RU"/>
        </a:p>
      </dgm:t>
    </dgm:pt>
    <dgm:pt modelId="{2D8B896B-75EA-4237-A1D7-17496C892745}">
      <dgm:prSet phldrT="[Текст]" phldr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09AD6C1D-95F4-4644-A583-7DF8DE943D81}" type="sibTrans" cxnId="{1421AB11-961C-40DC-9FAA-F12F10B54CAF}">
      <dgm:prSet/>
      <dgm:spPr/>
      <dgm:t>
        <a:bodyPr/>
        <a:lstStyle/>
        <a:p>
          <a:endParaRPr lang="ru-RU"/>
        </a:p>
      </dgm:t>
    </dgm:pt>
    <dgm:pt modelId="{FCE1024A-8614-4793-99AD-AE7D994DEDB9}" type="parTrans" cxnId="{1421AB11-961C-40DC-9FAA-F12F10B54CAF}">
      <dgm:prSet/>
      <dgm:spPr/>
      <dgm:t>
        <a:bodyPr/>
        <a:lstStyle/>
        <a:p>
          <a:endParaRPr lang="ru-RU"/>
        </a:p>
      </dgm:t>
    </dgm:pt>
    <dgm:pt modelId="{BEB7BF21-3D65-4986-82EC-DB10FFD38BBA}" type="pres">
      <dgm:prSet presAssocID="{49366D27-C336-455B-B992-021A4FA5049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43FF5C-2C8A-4C24-B2E7-B87B846C0C12}" type="pres">
      <dgm:prSet presAssocID="{2D8B896B-75EA-4237-A1D7-17496C892745}" presName="node" presStyleLbl="node1" presStyleIdx="0" presStyleCnt="5" custScaleX="121685" custScaleY="131285" custLinFactNeighborX="-11170" custLinFactNeighborY="29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BEDDA3-D7A8-41F7-AE55-2EF0C319E1F3}" type="pres">
      <dgm:prSet presAssocID="{09AD6C1D-95F4-4644-A583-7DF8DE943D81}" presName="sibTrans" presStyleCnt="0"/>
      <dgm:spPr/>
    </dgm:pt>
    <dgm:pt modelId="{6C18EB03-2158-46BC-9814-F2827FCE1C09}" type="pres">
      <dgm:prSet presAssocID="{89A19C1C-A910-4FEB-ACBD-E9401E206A1B}" presName="node" presStyleLbl="node1" presStyleIdx="1" presStyleCnt="5" custScaleX="124719" custScaleY="126708" custLinFactNeighborX="-2349" custLinFactNeighborY="330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151C6C-3FDE-44FE-8CA8-D5B87F9AE280}" type="pres">
      <dgm:prSet presAssocID="{8F741BF1-9351-4CF5-BA22-4AD6B37712B0}" presName="sibTrans" presStyleCnt="0"/>
      <dgm:spPr/>
    </dgm:pt>
    <dgm:pt modelId="{4AF3E834-C297-4C48-AF33-6F88A2A4A64D}" type="pres">
      <dgm:prSet presAssocID="{0F51AE94-076A-4B1A-BA60-43FF7BB788E1}" presName="node" presStyleLbl="node1" presStyleIdx="2" presStyleCnt="5" custScaleY="113829" custLinFactNeighborX="1195" custLinFactNeighborY="288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18F419-E964-4667-8148-96F60DF1EAB8}" type="pres">
      <dgm:prSet presAssocID="{329D1842-BA7C-4587-BB0D-2FAB5D56B34F}" presName="sibTrans" presStyleCnt="0"/>
      <dgm:spPr/>
    </dgm:pt>
    <dgm:pt modelId="{53176881-73E6-461E-B1C9-2F0F8C944401}" type="pres">
      <dgm:prSet presAssocID="{5B214C71-B68A-417D-B104-4F3CA6C5934F}" presName="node" presStyleLbl="node1" presStyleIdx="3" presStyleCnt="5" custScaleX="96269" custScaleY="113679" custLinFactNeighborX="-457" custLinFactNeighborY="310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DDDF5E-DC43-4618-B00B-FF9813FD8C59}" type="pres">
      <dgm:prSet presAssocID="{771A3385-64CC-4BF3-924B-AC14123F61CF}" presName="sibTrans" presStyleCnt="0"/>
      <dgm:spPr/>
    </dgm:pt>
    <dgm:pt modelId="{4D92A3F0-7B2B-4214-BCDB-0A920D4DE8F3}" type="pres">
      <dgm:prSet presAssocID="{7DC9170F-8996-4D89-A057-A96DB129E791}" presName="node" presStyleLbl="node1" presStyleIdx="4" presStyleCnt="5" custScaleX="106042" custScaleY="112694" custLinFactNeighborX="6168" custLinFactNeighborY="36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DD06BE-EE54-4821-A0F4-76EC53BAFE80}" type="presOf" srcId="{89A19C1C-A910-4FEB-ACBD-E9401E206A1B}" destId="{6C18EB03-2158-46BC-9814-F2827FCE1C09}" srcOrd="0" destOrd="0" presId="urn:microsoft.com/office/officeart/2005/8/layout/default#1"/>
    <dgm:cxn modelId="{6D4D28CB-8A66-419D-A813-F8D35C9E9EF2}" srcId="{49366D27-C336-455B-B992-021A4FA5049C}" destId="{0F51AE94-076A-4B1A-BA60-43FF7BB788E1}" srcOrd="2" destOrd="0" parTransId="{1878B75B-9165-440C-AD3A-2292EDBEB625}" sibTransId="{329D1842-BA7C-4587-BB0D-2FAB5D56B34F}"/>
    <dgm:cxn modelId="{50835542-7032-49E8-AC43-13F4655D7A5C}" type="presOf" srcId="{7DC9170F-8996-4D89-A057-A96DB129E791}" destId="{4D92A3F0-7B2B-4214-BCDB-0A920D4DE8F3}" srcOrd="0" destOrd="0" presId="urn:microsoft.com/office/officeart/2005/8/layout/default#1"/>
    <dgm:cxn modelId="{1736D6BB-AC41-41E5-9B4A-89058C00BDD3}" type="presOf" srcId="{5B214C71-B68A-417D-B104-4F3CA6C5934F}" destId="{53176881-73E6-461E-B1C9-2F0F8C944401}" srcOrd="0" destOrd="0" presId="urn:microsoft.com/office/officeart/2005/8/layout/default#1"/>
    <dgm:cxn modelId="{FD1B328E-5D5B-4F05-BD89-1F469F075549}" srcId="{49366D27-C336-455B-B992-021A4FA5049C}" destId="{5B214C71-B68A-417D-B104-4F3CA6C5934F}" srcOrd="3" destOrd="0" parTransId="{EDC52A91-B2A9-43FD-A7C7-E5883E8D32C8}" sibTransId="{771A3385-64CC-4BF3-924B-AC14123F61CF}"/>
    <dgm:cxn modelId="{0394A211-DFB3-4102-9AAB-18B00A84AF6C}" srcId="{49366D27-C336-455B-B992-021A4FA5049C}" destId="{7DC9170F-8996-4D89-A057-A96DB129E791}" srcOrd="4" destOrd="0" parTransId="{B5E923CF-E8A3-4FB6-AFAA-C995EE967D80}" sibTransId="{CEE4BA5C-9C6A-42DC-9E4A-13B29AF9B81E}"/>
    <dgm:cxn modelId="{1421AB11-961C-40DC-9FAA-F12F10B54CAF}" srcId="{49366D27-C336-455B-B992-021A4FA5049C}" destId="{2D8B896B-75EA-4237-A1D7-17496C892745}" srcOrd="0" destOrd="0" parTransId="{FCE1024A-8614-4793-99AD-AE7D994DEDB9}" sibTransId="{09AD6C1D-95F4-4644-A583-7DF8DE943D81}"/>
    <dgm:cxn modelId="{D00E6E3A-E486-4F7D-85D3-CE243D8CC033}" type="presOf" srcId="{0F51AE94-076A-4B1A-BA60-43FF7BB788E1}" destId="{4AF3E834-C297-4C48-AF33-6F88A2A4A64D}" srcOrd="0" destOrd="0" presId="urn:microsoft.com/office/officeart/2005/8/layout/default#1"/>
    <dgm:cxn modelId="{E47AB721-87EA-41AD-8CF9-732E4255ABC1}" type="presOf" srcId="{2D8B896B-75EA-4237-A1D7-17496C892745}" destId="{F443FF5C-2C8A-4C24-B2E7-B87B846C0C12}" srcOrd="0" destOrd="0" presId="urn:microsoft.com/office/officeart/2005/8/layout/default#1"/>
    <dgm:cxn modelId="{0F630B5C-AA17-4AB9-A59E-AF7CF7606B09}" type="presOf" srcId="{49366D27-C336-455B-B992-021A4FA5049C}" destId="{BEB7BF21-3D65-4986-82EC-DB10FFD38BBA}" srcOrd="0" destOrd="0" presId="urn:microsoft.com/office/officeart/2005/8/layout/default#1"/>
    <dgm:cxn modelId="{D928181F-6808-4C0E-91D2-6DB1C7651D50}" srcId="{49366D27-C336-455B-B992-021A4FA5049C}" destId="{89A19C1C-A910-4FEB-ACBD-E9401E206A1B}" srcOrd="1" destOrd="0" parTransId="{FEDA86D2-B341-48D6-B9BD-A715732363CF}" sibTransId="{8F741BF1-9351-4CF5-BA22-4AD6B37712B0}"/>
    <dgm:cxn modelId="{206448C9-805D-4119-82A3-54276B291647}" type="presParOf" srcId="{BEB7BF21-3D65-4986-82EC-DB10FFD38BBA}" destId="{F443FF5C-2C8A-4C24-B2E7-B87B846C0C12}" srcOrd="0" destOrd="0" presId="urn:microsoft.com/office/officeart/2005/8/layout/default#1"/>
    <dgm:cxn modelId="{B80B67EA-E96F-488B-8686-EADB1155BF15}" type="presParOf" srcId="{BEB7BF21-3D65-4986-82EC-DB10FFD38BBA}" destId="{E7BEDDA3-D7A8-41F7-AE55-2EF0C319E1F3}" srcOrd="1" destOrd="0" presId="urn:microsoft.com/office/officeart/2005/8/layout/default#1"/>
    <dgm:cxn modelId="{49D521D3-DCF3-48D5-B24F-8778897893B2}" type="presParOf" srcId="{BEB7BF21-3D65-4986-82EC-DB10FFD38BBA}" destId="{6C18EB03-2158-46BC-9814-F2827FCE1C09}" srcOrd="2" destOrd="0" presId="urn:microsoft.com/office/officeart/2005/8/layout/default#1"/>
    <dgm:cxn modelId="{E5003A98-4B9E-404F-A155-32C1B8E94A47}" type="presParOf" srcId="{BEB7BF21-3D65-4986-82EC-DB10FFD38BBA}" destId="{5F151C6C-3FDE-44FE-8CA8-D5B87F9AE280}" srcOrd="3" destOrd="0" presId="urn:microsoft.com/office/officeart/2005/8/layout/default#1"/>
    <dgm:cxn modelId="{B5AF4E75-98F5-4150-8553-2973C7416449}" type="presParOf" srcId="{BEB7BF21-3D65-4986-82EC-DB10FFD38BBA}" destId="{4AF3E834-C297-4C48-AF33-6F88A2A4A64D}" srcOrd="4" destOrd="0" presId="urn:microsoft.com/office/officeart/2005/8/layout/default#1"/>
    <dgm:cxn modelId="{C11FE946-7AE0-422A-8898-431D02287806}" type="presParOf" srcId="{BEB7BF21-3D65-4986-82EC-DB10FFD38BBA}" destId="{9418F419-E964-4667-8148-96F60DF1EAB8}" srcOrd="5" destOrd="0" presId="urn:microsoft.com/office/officeart/2005/8/layout/default#1"/>
    <dgm:cxn modelId="{8D5C9A44-02B6-4EC0-92CC-2FF776E4CB5A}" type="presParOf" srcId="{BEB7BF21-3D65-4986-82EC-DB10FFD38BBA}" destId="{53176881-73E6-461E-B1C9-2F0F8C944401}" srcOrd="6" destOrd="0" presId="urn:microsoft.com/office/officeart/2005/8/layout/default#1"/>
    <dgm:cxn modelId="{6A6F6B42-9169-4330-9B63-01C11F8003ED}" type="presParOf" srcId="{BEB7BF21-3D65-4986-82EC-DB10FFD38BBA}" destId="{15DDDF5E-DC43-4618-B00B-FF9813FD8C59}" srcOrd="7" destOrd="0" presId="urn:microsoft.com/office/officeart/2005/8/layout/default#1"/>
    <dgm:cxn modelId="{BDDB332D-76EC-47A2-A80D-2DF95DA867F8}" type="presParOf" srcId="{BEB7BF21-3D65-4986-82EC-DB10FFD38BBA}" destId="{4D92A3F0-7B2B-4214-BCDB-0A920D4DE8F3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366D27-C336-455B-B992-021A4FA5049C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9A19C1C-A910-4FEB-ACBD-E9401E206A1B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sz="1400" b="1" dirty="0" smtClean="0">
            <a:solidFill>
              <a:schemeClr val="bg1"/>
            </a:solidFill>
          </a:endParaRPr>
        </a:p>
        <a:p>
          <a:endParaRPr lang="ru-RU" sz="1400" b="1" dirty="0" smtClean="0">
            <a:solidFill>
              <a:schemeClr val="bg1"/>
            </a:solidFill>
          </a:endParaRPr>
        </a:p>
        <a:p>
          <a:endParaRPr lang="ru-RU" sz="1400" b="1" dirty="0" smtClean="0">
            <a:solidFill>
              <a:schemeClr val="bg1"/>
            </a:solidFill>
          </a:endParaRPr>
        </a:p>
        <a:p>
          <a:endParaRPr lang="ru-RU" sz="1400" b="1" dirty="0" smtClean="0">
            <a:solidFill>
              <a:schemeClr val="bg1"/>
            </a:solidFill>
          </a:endParaRPr>
        </a:p>
        <a:p>
          <a:endParaRPr lang="ru-RU" sz="1400" b="1" dirty="0" smtClean="0">
            <a:solidFill>
              <a:schemeClr val="bg1"/>
            </a:solidFill>
          </a:endParaRPr>
        </a:p>
        <a:p>
          <a:endParaRPr lang="ru-RU" sz="1400" b="1" dirty="0" smtClean="0">
            <a:solidFill>
              <a:schemeClr val="bg1"/>
            </a:solidFill>
          </a:endParaRPr>
        </a:p>
        <a:p>
          <a:endParaRPr lang="ru-RU" sz="1400" b="1" dirty="0" smtClean="0">
            <a:solidFill>
              <a:schemeClr val="bg1"/>
            </a:solidFill>
          </a:endParaRPr>
        </a:p>
      </dgm:t>
    </dgm:pt>
    <dgm:pt modelId="{FEDA86D2-B341-48D6-B9BD-A715732363CF}" type="parTrans" cxnId="{D928181F-6808-4C0E-91D2-6DB1C7651D50}">
      <dgm:prSet/>
      <dgm:spPr/>
      <dgm:t>
        <a:bodyPr/>
        <a:lstStyle/>
        <a:p>
          <a:endParaRPr lang="ru-RU"/>
        </a:p>
      </dgm:t>
    </dgm:pt>
    <dgm:pt modelId="{8F741BF1-9351-4CF5-BA22-4AD6B37712B0}" type="sibTrans" cxnId="{D928181F-6808-4C0E-91D2-6DB1C7651D50}">
      <dgm:prSet/>
      <dgm:spPr/>
      <dgm:t>
        <a:bodyPr/>
        <a:lstStyle/>
        <a:p>
          <a:endParaRPr lang="ru-RU"/>
        </a:p>
      </dgm:t>
    </dgm:pt>
    <dgm:pt modelId="{0F51AE94-076A-4B1A-BA60-43FF7BB788E1}">
      <dgm:prSet phldrT="[Текст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1878B75B-9165-440C-AD3A-2292EDBEB625}" type="parTrans" cxnId="{6D4D28CB-8A66-419D-A813-F8D35C9E9EF2}">
      <dgm:prSet/>
      <dgm:spPr/>
      <dgm:t>
        <a:bodyPr/>
        <a:lstStyle/>
        <a:p>
          <a:endParaRPr lang="ru-RU"/>
        </a:p>
      </dgm:t>
    </dgm:pt>
    <dgm:pt modelId="{329D1842-BA7C-4587-BB0D-2FAB5D56B34F}" type="sibTrans" cxnId="{6D4D28CB-8A66-419D-A813-F8D35C9E9EF2}">
      <dgm:prSet/>
      <dgm:spPr/>
      <dgm:t>
        <a:bodyPr/>
        <a:lstStyle/>
        <a:p>
          <a:endParaRPr lang="ru-RU"/>
        </a:p>
      </dgm:t>
    </dgm:pt>
    <dgm:pt modelId="{7DC9170F-8996-4D89-A057-A96DB129E791}">
      <dgm:prSet phldrT="[Текст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B5E923CF-E8A3-4FB6-AFAA-C995EE967D80}" type="parTrans" cxnId="{0394A211-DFB3-4102-9AAB-18B00A84AF6C}">
      <dgm:prSet/>
      <dgm:spPr/>
      <dgm:t>
        <a:bodyPr/>
        <a:lstStyle/>
        <a:p>
          <a:endParaRPr lang="ru-RU"/>
        </a:p>
      </dgm:t>
    </dgm:pt>
    <dgm:pt modelId="{CEE4BA5C-9C6A-42DC-9E4A-13B29AF9B81E}" type="sibTrans" cxnId="{0394A211-DFB3-4102-9AAB-18B00A84AF6C}">
      <dgm:prSet/>
      <dgm:spPr/>
      <dgm:t>
        <a:bodyPr/>
        <a:lstStyle/>
        <a:p>
          <a:endParaRPr lang="ru-RU"/>
        </a:p>
      </dgm:t>
    </dgm:pt>
    <dgm:pt modelId="{2D8B896B-75EA-4237-A1D7-17496C892745}">
      <dgm:prSet phldrT="[Текст]" phldr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09AD6C1D-95F4-4644-A583-7DF8DE943D81}" type="sibTrans" cxnId="{1421AB11-961C-40DC-9FAA-F12F10B54CAF}">
      <dgm:prSet/>
      <dgm:spPr/>
      <dgm:t>
        <a:bodyPr/>
        <a:lstStyle/>
        <a:p>
          <a:endParaRPr lang="ru-RU"/>
        </a:p>
      </dgm:t>
    </dgm:pt>
    <dgm:pt modelId="{FCE1024A-8614-4793-99AD-AE7D994DEDB9}" type="parTrans" cxnId="{1421AB11-961C-40DC-9FAA-F12F10B54CAF}">
      <dgm:prSet/>
      <dgm:spPr/>
      <dgm:t>
        <a:bodyPr/>
        <a:lstStyle/>
        <a:p>
          <a:endParaRPr lang="ru-RU"/>
        </a:p>
      </dgm:t>
    </dgm:pt>
    <dgm:pt modelId="{5B214C71-B68A-417D-B104-4F3CA6C5934F}">
      <dgm:prSet phldrT="[Текст]" phldr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771A3385-64CC-4BF3-924B-AC14123F61CF}" type="sibTrans" cxnId="{FD1B328E-5D5B-4F05-BD89-1F469F075549}">
      <dgm:prSet/>
      <dgm:spPr/>
      <dgm:t>
        <a:bodyPr/>
        <a:lstStyle/>
        <a:p>
          <a:endParaRPr lang="ru-RU"/>
        </a:p>
      </dgm:t>
    </dgm:pt>
    <dgm:pt modelId="{EDC52A91-B2A9-43FD-A7C7-E5883E8D32C8}" type="parTrans" cxnId="{FD1B328E-5D5B-4F05-BD89-1F469F075549}">
      <dgm:prSet/>
      <dgm:spPr/>
      <dgm:t>
        <a:bodyPr/>
        <a:lstStyle/>
        <a:p>
          <a:endParaRPr lang="ru-RU"/>
        </a:p>
      </dgm:t>
    </dgm:pt>
    <dgm:pt modelId="{BEB7BF21-3D65-4986-82EC-DB10FFD38BBA}" type="pres">
      <dgm:prSet presAssocID="{49366D27-C336-455B-B992-021A4FA5049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43FF5C-2C8A-4C24-B2E7-B87B846C0C12}" type="pres">
      <dgm:prSet presAssocID="{2D8B896B-75EA-4237-A1D7-17496C892745}" presName="node" presStyleLbl="node1" presStyleIdx="0" presStyleCnt="5" custScaleX="103320" custScaleY="131285" custLinFactNeighborX="-11170" custLinFactNeighborY="29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BEDDA3-D7A8-41F7-AE55-2EF0C319E1F3}" type="pres">
      <dgm:prSet presAssocID="{09AD6C1D-95F4-4644-A583-7DF8DE943D81}" presName="sibTrans" presStyleCnt="0"/>
      <dgm:spPr/>
    </dgm:pt>
    <dgm:pt modelId="{6C18EB03-2158-46BC-9814-F2827FCE1C09}" type="pres">
      <dgm:prSet presAssocID="{89A19C1C-A910-4FEB-ACBD-E9401E206A1B}" presName="node" presStyleLbl="node1" presStyleIdx="1" presStyleCnt="5" custScaleX="107674" custScaleY="126708" custLinFactNeighborX="-2349" custLinFactNeighborY="330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151C6C-3FDE-44FE-8CA8-D5B87F9AE280}" type="pres">
      <dgm:prSet presAssocID="{8F741BF1-9351-4CF5-BA22-4AD6B37712B0}" presName="sibTrans" presStyleCnt="0"/>
      <dgm:spPr/>
    </dgm:pt>
    <dgm:pt modelId="{4AF3E834-C297-4C48-AF33-6F88A2A4A64D}" type="pres">
      <dgm:prSet presAssocID="{0F51AE94-076A-4B1A-BA60-43FF7BB788E1}" presName="node" presStyleLbl="node1" presStyleIdx="2" presStyleCnt="5" custScaleY="113829" custLinFactNeighborX="1195" custLinFactNeighborY="288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18F419-E964-4667-8148-96F60DF1EAB8}" type="pres">
      <dgm:prSet presAssocID="{329D1842-BA7C-4587-BB0D-2FAB5D56B34F}" presName="sibTrans" presStyleCnt="0"/>
      <dgm:spPr/>
    </dgm:pt>
    <dgm:pt modelId="{53176881-73E6-461E-B1C9-2F0F8C944401}" type="pres">
      <dgm:prSet presAssocID="{5B214C71-B68A-417D-B104-4F3CA6C5934F}" presName="node" presStyleLbl="node1" presStyleIdx="3" presStyleCnt="5" custScaleX="96269" custScaleY="113679" custLinFactNeighborX="-457" custLinFactNeighborY="310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DDDF5E-DC43-4618-B00B-FF9813FD8C59}" type="pres">
      <dgm:prSet presAssocID="{771A3385-64CC-4BF3-924B-AC14123F61CF}" presName="sibTrans" presStyleCnt="0"/>
      <dgm:spPr/>
    </dgm:pt>
    <dgm:pt modelId="{4D92A3F0-7B2B-4214-BCDB-0A920D4DE8F3}" type="pres">
      <dgm:prSet presAssocID="{7DC9170F-8996-4D89-A057-A96DB129E791}" presName="node" presStyleLbl="node1" presStyleIdx="4" presStyleCnt="5" custScaleX="106042" custScaleY="112694" custLinFactNeighborX="6168" custLinFactNeighborY="36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65057E-C036-49B7-B214-EB5E9472BF43}" type="presOf" srcId="{89A19C1C-A910-4FEB-ACBD-E9401E206A1B}" destId="{6C18EB03-2158-46BC-9814-F2827FCE1C09}" srcOrd="0" destOrd="0" presId="urn:microsoft.com/office/officeart/2005/8/layout/default#2"/>
    <dgm:cxn modelId="{6D4D28CB-8A66-419D-A813-F8D35C9E9EF2}" srcId="{49366D27-C336-455B-B992-021A4FA5049C}" destId="{0F51AE94-076A-4B1A-BA60-43FF7BB788E1}" srcOrd="2" destOrd="0" parTransId="{1878B75B-9165-440C-AD3A-2292EDBEB625}" sibTransId="{329D1842-BA7C-4587-BB0D-2FAB5D56B34F}"/>
    <dgm:cxn modelId="{FD1B328E-5D5B-4F05-BD89-1F469F075549}" srcId="{49366D27-C336-455B-B992-021A4FA5049C}" destId="{5B214C71-B68A-417D-B104-4F3CA6C5934F}" srcOrd="3" destOrd="0" parTransId="{EDC52A91-B2A9-43FD-A7C7-E5883E8D32C8}" sibTransId="{771A3385-64CC-4BF3-924B-AC14123F61CF}"/>
    <dgm:cxn modelId="{0394A211-DFB3-4102-9AAB-18B00A84AF6C}" srcId="{49366D27-C336-455B-B992-021A4FA5049C}" destId="{7DC9170F-8996-4D89-A057-A96DB129E791}" srcOrd="4" destOrd="0" parTransId="{B5E923CF-E8A3-4FB6-AFAA-C995EE967D80}" sibTransId="{CEE4BA5C-9C6A-42DC-9E4A-13B29AF9B81E}"/>
    <dgm:cxn modelId="{DEBED7EF-14BB-4888-86F4-8CBD5B48A239}" type="presOf" srcId="{5B214C71-B68A-417D-B104-4F3CA6C5934F}" destId="{53176881-73E6-461E-B1C9-2F0F8C944401}" srcOrd="0" destOrd="0" presId="urn:microsoft.com/office/officeart/2005/8/layout/default#2"/>
    <dgm:cxn modelId="{1421AB11-961C-40DC-9FAA-F12F10B54CAF}" srcId="{49366D27-C336-455B-B992-021A4FA5049C}" destId="{2D8B896B-75EA-4237-A1D7-17496C892745}" srcOrd="0" destOrd="0" parTransId="{FCE1024A-8614-4793-99AD-AE7D994DEDB9}" sibTransId="{09AD6C1D-95F4-4644-A583-7DF8DE943D81}"/>
    <dgm:cxn modelId="{1FB10437-5F26-4462-B996-74C92AFE7EEC}" type="presOf" srcId="{0F51AE94-076A-4B1A-BA60-43FF7BB788E1}" destId="{4AF3E834-C297-4C48-AF33-6F88A2A4A64D}" srcOrd="0" destOrd="0" presId="urn:microsoft.com/office/officeart/2005/8/layout/default#2"/>
    <dgm:cxn modelId="{BA2F7387-ED00-4E2E-8B01-9BC5948E3733}" type="presOf" srcId="{2D8B896B-75EA-4237-A1D7-17496C892745}" destId="{F443FF5C-2C8A-4C24-B2E7-B87B846C0C12}" srcOrd="0" destOrd="0" presId="urn:microsoft.com/office/officeart/2005/8/layout/default#2"/>
    <dgm:cxn modelId="{C159025D-6C6A-4B49-AA7D-D2196A74D3DE}" type="presOf" srcId="{7DC9170F-8996-4D89-A057-A96DB129E791}" destId="{4D92A3F0-7B2B-4214-BCDB-0A920D4DE8F3}" srcOrd="0" destOrd="0" presId="urn:microsoft.com/office/officeart/2005/8/layout/default#2"/>
    <dgm:cxn modelId="{EF20259E-1778-48C2-9EEF-EF0C767D6889}" type="presOf" srcId="{49366D27-C336-455B-B992-021A4FA5049C}" destId="{BEB7BF21-3D65-4986-82EC-DB10FFD38BBA}" srcOrd="0" destOrd="0" presId="urn:microsoft.com/office/officeart/2005/8/layout/default#2"/>
    <dgm:cxn modelId="{D928181F-6808-4C0E-91D2-6DB1C7651D50}" srcId="{49366D27-C336-455B-B992-021A4FA5049C}" destId="{89A19C1C-A910-4FEB-ACBD-E9401E206A1B}" srcOrd="1" destOrd="0" parTransId="{FEDA86D2-B341-48D6-B9BD-A715732363CF}" sibTransId="{8F741BF1-9351-4CF5-BA22-4AD6B37712B0}"/>
    <dgm:cxn modelId="{B424CCBC-74B6-48E0-9A2E-8AF258EB5BF8}" type="presParOf" srcId="{BEB7BF21-3D65-4986-82EC-DB10FFD38BBA}" destId="{F443FF5C-2C8A-4C24-B2E7-B87B846C0C12}" srcOrd="0" destOrd="0" presId="urn:microsoft.com/office/officeart/2005/8/layout/default#2"/>
    <dgm:cxn modelId="{FD997BB4-9774-46F5-A043-3DF09EF0F6D2}" type="presParOf" srcId="{BEB7BF21-3D65-4986-82EC-DB10FFD38BBA}" destId="{E7BEDDA3-D7A8-41F7-AE55-2EF0C319E1F3}" srcOrd="1" destOrd="0" presId="urn:microsoft.com/office/officeart/2005/8/layout/default#2"/>
    <dgm:cxn modelId="{3D7136C4-87DB-40D5-9F19-FF76CDE220D6}" type="presParOf" srcId="{BEB7BF21-3D65-4986-82EC-DB10FFD38BBA}" destId="{6C18EB03-2158-46BC-9814-F2827FCE1C09}" srcOrd="2" destOrd="0" presId="urn:microsoft.com/office/officeart/2005/8/layout/default#2"/>
    <dgm:cxn modelId="{52CD551B-1D76-4DCD-ABAA-7BEE0F797C7F}" type="presParOf" srcId="{BEB7BF21-3D65-4986-82EC-DB10FFD38BBA}" destId="{5F151C6C-3FDE-44FE-8CA8-D5B87F9AE280}" srcOrd="3" destOrd="0" presId="urn:microsoft.com/office/officeart/2005/8/layout/default#2"/>
    <dgm:cxn modelId="{51DCFEBB-72C1-419E-A7C1-6B247D070F76}" type="presParOf" srcId="{BEB7BF21-3D65-4986-82EC-DB10FFD38BBA}" destId="{4AF3E834-C297-4C48-AF33-6F88A2A4A64D}" srcOrd="4" destOrd="0" presId="urn:microsoft.com/office/officeart/2005/8/layout/default#2"/>
    <dgm:cxn modelId="{A7B0592C-4191-4DEC-9D56-6C5155A48599}" type="presParOf" srcId="{BEB7BF21-3D65-4986-82EC-DB10FFD38BBA}" destId="{9418F419-E964-4667-8148-96F60DF1EAB8}" srcOrd="5" destOrd="0" presId="urn:microsoft.com/office/officeart/2005/8/layout/default#2"/>
    <dgm:cxn modelId="{E9D405AB-A503-49E8-B139-24269E4FEA1D}" type="presParOf" srcId="{BEB7BF21-3D65-4986-82EC-DB10FFD38BBA}" destId="{53176881-73E6-461E-B1C9-2F0F8C944401}" srcOrd="6" destOrd="0" presId="urn:microsoft.com/office/officeart/2005/8/layout/default#2"/>
    <dgm:cxn modelId="{201370B9-766B-43B4-915D-F9703DB4CE87}" type="presParOf" srcId="{BEB7BF21-3D65-4986-82EC-DB10FFD38BBA}" destId="{15DDDF5E-DC43-4618-B00B-FF9813FD8C59}" srcOrd="7" destOrd="0" presId="urn:microsoft.com/office/officeart/2005/8/layout/default#2"/>
    <dgm:cxn modelId="{2E737D58-E696-450B-9A23-75F49C281F06}" type="presParOf" srcId="{BEB7BF21-3D65-4986-82EC-DB10FFD38BBA}" destId="{4D92A3F0-7B2B-4214-BCDB-0A920D4DE8F3}" srcOrd="8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43FF5C-2C8A-4C24-B2E7-B87B846C0C12}">
      <dsp:nvSpPr>
        <dsp:cNvPr id="0" name=""/>
        <dsp:cNvSpPr/>
      </dsp:nvSpPr>
      <dsp:spPr>
        <a:xfrm>
          <a:off x="706590" y="932703"/>
          <a:ext cx="3928276" cy="2542912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706590" y="932703"/>
        <a:ext cx="3928276" cy="2542912"/>
      </dsp:txXfrm>
    </dsp:sp>
    <dsp:sp modelId="{6C18EB03-2158-46BC-9814-F2827FCE1C09}">
      <dsp:nvSpPr>
        <dsp:cNvPr id="0" name=""/>
        <dsp:cNvSpPr/>
      </dsp:nvSpPr>
      <dsp:spPr>
        <a:xfrm>
          <a:off x="5242453" y="1046992"/>
          <a:ext cx="4026221" cy="2454258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bg1"/>
            </a:solidFill>
          </a:endParaRPr>
        </a:p>
      </dsp:txBody>
      <dsp:txXfrm>
        <a:off x="5242453" y="1046992"/>
        <a:ext cx="4026221" cy="2454258"/>
      </dsp:txXfrm>
    </dsp:sp>
    <dsp:sp modelId="{4AF3E834-C297-4C48-AF33-6F88A2A4A64D}">
      <dsp:nvSpPr>
        <dsp:cNvPr id="0" name=""/>
        <dsp:cNvSpPr/>
      </dsp:nvSpPr>
      <dsp:spPr>
        <a:xfrm>
          <a:off x="41945" y="3590633"/>
          <a:ext cx="3228234" cy="2204800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41945" y="3590633"/>
        <a:ext cx="3228234" cy="2204800"/>
      </dsp:txXfrm>
    </dsp:sp>
    <dsp:sp modelId="{53176881-73E6-461E-B1C9-2F0F8C944401}">
      <dsp:nvSpPr>
        <dsp:cNvPr id="0" name=""/>
        <dsp:cNvSpPr/>
      </dsp:nvSpPr>
      <dsp:spPr>
        <a:xfrm>
          <a:off x="3539673" y="3593539"/>
          <a:ext cx="3107788" cy="2201894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3539673" y="3593539"/>
        <a:ext cx="3107788" cy="2201894"/>
      </dsp:txXfrm>
    </dsp:sp>
    <dsp:sp modelId="{4D92A3F0-7B2B-4214-BCDB-0A920D4DE8F3}">
      <dsp:nvSpPr>
        <dsp:cNvPr id="0" name=""/>
        <dsp:cNvSpPr/>
      </dsp:nvSpPr>
      <dsp:spPr>
        <a:xfrm>
          <a:off x="6988406" y="3612618"/>
          <a:ext cx="3423284" cy="2182815"/>
        </a:xfrm>
        <a:prstGeom prst="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6988406" y="3612618"/>
        <a:ext cx="3423284" cy="21828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43FF5C-2C8A-4C24-B2E7-B87B846C0C12}">
      <dsp:nvSpPr>
        <dsp:cNvPr id="0" name=""/>
        <dsp:cNvSpPr/>
      </dsp:nvSpPr>
      <dsp:spPr>
        <a:xfrm>
          <a:off x="1278149" y="932703"/>
          <a:ext cx="3335411" cy="2542912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1278149" y="932703"/>
        <a:ext cx="3335411" cy="2542912"/>
      </dsp:txXfrm>
    </dsp:sp>
    <dsp:sp modelId="{6C18EB03-2158-46BC-9814-F2827FCE1C09}">
      <dsp:nvSpPr>
        <dsp:cNvPr id="0" name=""/>
        <dsp:cNvSpPr/>
      </dsp:nvSpPr>
      <dsp:spPr>
        <a:xfrm>
          <a:off x="5221147" y="1046992"/>
          <a:ext cx="3475968" cy="2454258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chemeClr val="bg1"/>
            </a:solidFill>
          </a:endParaRPr>
        </a:p>
      </dsp:txBody>
      <dsp:txXfrm>
        <a:off x="5221147" y="1046992"/>
        <a:ext cx="3475968" cy="2454258"/>
      </dsp:txXfrm>
    </dsp:sp>
    <dsp:sp modelId="{4AF3E834-C297-4C48-AF33-6F88A2A4A64D}">
      <dsp:nvSpPr>
        <dsp:cNvPr id="0" name=""/>
        <dsp:cNvSpPr/>
      </dsp:nvSpPr>
      <dsp:spPr>
        <a:xfrm>
          <a:off x="41945" y="3590633"/>
          <a:ext cx="3228234" cy="2204800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41945" y="3590633"/>
        <a:ext cx="3228234" cy="2204800"/>
      </dsp:txXfrm>
    </dsp:sp>
    <dsp:sp modelId="{53176881-73E6-461E-B1C9-2F0F8C944401}">
      <dsp:nvSpPr>
        <dsp:cNvPr id="0" name=""/>
        <dsp:cNvSpPr/>
      </dsp:nvSpPr>
      <dsp:spPr>
        <a:xfrm>
          <a:off x="3539673" y="3593539"/>
          <a:ext cx="3107788" cy="2201894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3539673" y="3593539"/>
        <a:ext cx="3107788" cy="2201894"/>
      </dsp:txXfrm>
    </dsp:sp>
    <dsp:sp modelId="{4D92A3F0-7B2B-4214-BCDB-0A920D4DE8F3}">
      <dsp:nvSpPr>
        <dsp:cNvPr id="0" name=""/>
        <dsp:cNvSpPr/>
      </dsp:nvSpPr>
      <dsp:spPr>
        <a:xfrm>
          <a:off x="6988406" y="3612618"/>
          <a:ext cx="3423284" cy="2182815"/>
        </a:xfrm>
        <a:prstGeom prst="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6988406" y="3612618"/>
        <a:ext cx="3423284" cy="2182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CFEE2-D372-4ACF-A196-CA373EAA19DD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EDD0C-4A6E-452D-8B14-C2AC3188982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EB086-D86D-4FB7-83F4-F10E781EB55E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53D6D-E4C0-4712-A3D4-49FEB5D802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7106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25618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25618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648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942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330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7026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072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200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582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843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0275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947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9947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84BDE-7982-4BAC-B565-F5CE0082EC1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A61CA-73DB-4E82-BDC1-F9B2C80E10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1009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1.pn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2.pn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3029" y="261257"/>
            <a:ext cx="11560628" cy="3248706"/>
          </a:xfrm>
        </p:spPr>
        <p:txBody>
          <a:bodyPr/>
          <a:lstStyle/>
          <a:p>
            <a:r>
              <a:rPr lang="ru-RU" dirty="0" smtClean="0"/>
              <a:t>    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4062" y="1626734"/>
            <a:ext cx="10972800" cy="391409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</a:p>
          <a:p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22 по 28 ноября 2021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7637"/>
            <a:ext cx="2641600" cy="21757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79000" y="-70146"/>
            <a:ext cx="2578221" cy="231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665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665060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Посещение учреждений культуры в рамках федерального проекта</a:t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«Пушкинская карта»</a:t>
            </a:r>
            <a:endParaRPr lang="ru-RU" sz="1400" b="1" i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09118" y="1"/>
            <a:ext cx="1582882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3351" y="0"/>
            <a:ext cx="1671206" cy="1548498"/>
          </a:xfrm>
          <a:prstGeom prst="rect">
            <a:avLst/>
          </a:prstGeom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232650270"/>
              </p:ext>
            </p:extLst>
          </p:nvPr>
        </p:nvGraphicFramePr>
        <p:xfrm>
          <a:off x="457199" y="719666"/>
          <a:ext cx="10411691" cy="5795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xmlns="" val="322263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3867"/>
            <a:ext cx="10515600" cy="1018351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Занятия  в учреждениях образования</a:t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педагоги-психологи, логопед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Алексеевская начальная школа-детский сад №4 ,Алексеевская СОШ №1</a:t>
            </a:r>
            <a:endParaRPr lang="ru-RU" sz="1400" b="1" i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09118" y="1"/>
            <a:ext cx="1582882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3351" y="0"/>
            <a:ext cx="1671206" cy="1548498"/>
          </a:xfrm>
          <a:prstGeom prst="rect">
            <a:avLst/>
          </a:prstGeom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3778979104"/>
              </p:ext>
            </p:extLst>
          </p:nvPr>
        </p:nvGraphicFramePr>
        <p:xfrm>
          <a:off x="457199" y="719666"/>
          <a:ext cx="10411691" cy="5795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TextBox 9"/>
          <p:cNvSpPr txBox="1"/>
          <p:nvPr/>
        </p:nvSpPr>
        <p:spPr>
          <a:xfrm flipH="1">
            <a:off x="9850579" y="2395232"/>
            <a:ext cx="21950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Школы: тестирование по профориентации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9850579" y="3611279"/>
            <a:ext cx="21950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Индивидуальные занятия по развитию речи (логопед)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109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838200" y="195263"/>
            <a:ext cx="10515600" cy="6096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ru-RU" altLang="ru-RU" sz="1800" b="1" smtClean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123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09263" y="0"/>
            <a:ext cx="1582737" cy="154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63" y="103188"/>
            <a:ext cx="1782762" cy="145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16"/>
          <p:cNvSpPr>
            <a:spLocks noChangeArrowheads="1"/>
          </p:cNvSpPr>
          <p:nvPr/>
        </p:nvSpPr>
        <p:spPr bwMode="auto">
          <a:xfrm>
            <a:off x="3036094" y="93663"/>
            <a:ext cx="5557838" cy="1716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Центр детского творчества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b="1" dirty="0" smtClean="0">
                <a:latin typeface="Tahoma" panose="020B0604030504040204" pitchFamily="34" charset="0"/>
              </a:rPr>
              <a:t> </a:t>
            </a:r>
            <a:r>
              <a:rPr lang="ru-RU" altLang="ru-RU" b="1" dirty="0">
                <a:latin typeface="Tahoma" panose="020B0604030504040204" pitchFamily="34" charset="0"/>
              </a:rPr>
              <a:t>Участие в работе республиканского </a:t>
            </a:r>
            <a:r>
              <a:rPr lang="ru-RU" altLang="ru-RU" b="1" dirty="0" err="1">
                <a:latin typeface="Tahoma" panose="020B0604030504040204" pitchFamily="34" charset="0"/>
              </a:rPr>
              <a:t>вебинара</a:t>
            </a:r>
            <a:r>
              <a:rPr lang="ru-RU" altLang="ru-RU" b="1" dirty="0">
                <a:latin typeface="Tahoma" panose="020B0604030504040204" pitchFamily="34" charset="0"/>
              </a:rPr>
              <a:t> «Ведение в сферу дизайна. С чего лучше всего начать? Какие инструменты больше всего подходят детям в образовательном процессе»</a:t>
            </a:r>
          </a:p>
        </p:txBody>
      </p:sp>
      <p:pic>
        <p:nvPicPr>
          <p:cNvPr id="512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02800" y="3443288"/>
            <a:ext cx="2236788" cy="315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8563" y="1766888"/>
            <a:ext cx="2495550" cy="351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 descr="C:\Users\adm\Desktop\ЦДТ ФОТО\2021.11.21 ВЕБИНАР ДИЗАЙН\IMG-20211125-WA005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203" t="17856" r="23779" b="31540"/>
          <a:stretch>
            <a:fillRect/>
          </a:stretch>
        </p:blipFill>
        <p:spPr bwMode="auto">
          <a:xfrm>
            <a:off x="393700" y="1652588"/>
            <a:ext cx="3644900" cy="2305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9" name="Picture 9" descr="C:\Users\adm\Desktop\ЦДТ ФОТО\2021.11.21 ВЕБИНАР ДИЗАЙН\IMG-20211125-WA005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0326" y="3703637"/>
            <a:ext cx="3863975" cy="2897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30" name="Picture 10" descr="C:\Users\adm\Desktop\Скриншот 25-11-2021 19133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5013" y="3440113"/>
            <a:ext cx="2251075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6169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/>
          <p:cNvPicPr>
            <a:picLocks noGrp="1" noChangeAspect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-180709" y="238125"/>
            <a:ext cx="2287322" cy="1460500"/>
          </a:xfrm>
          <a:noFill/>
        </p:spPr>
      </p:pic>
      <p:pic>
        <p:nvPicPr>
          <p:cNvPr id="7171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59339" y="134868"/>
            <a:ext cx="1691937" cy="1654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Прямоугольник 1"/>
          <p:cNvSpPr>
            <a:spLocks noChangeArrowheads="1"/>
          </p:cNvSpPr>
          <p:nvPr/>
        </p:nvSpPr>
        <p:spPr bwMode="auto">
          <a:xfrm>
            <a:off x="2106613" y="134868"/>
            <a:ext cx="79883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b="1" dirty="0">
                <a:latin typeface="Tahoma" panose="020B0604030504040204" pitchFamily="34" charset="0"/>
              </a:rPr>
              <a:t>(25.11.2021) </a:t>
            </a:r>
            <a:endParaRPr lang="ru-RU" b="1" dirty="0" smtClean="0">
              <a:latin typeface="Tahoma" panose="020B0604030504040204" pitchFamily="34" charset="0"/>
            </a:endParaRPr>
          </a:p>
          <a:p>
            <a:pPr algn="ctr"/>
            <a:r>
              <a:rPr lang="ru-RU" b="1" dirty="0" smtClean="0">
                <a:latin typeface="Tahoma" panose="020B0604030504040204" pitchFamily="34" charset="0"/>
              </a:rPr>
              <a:t>Заседание </a:t>
            </a:r>
            <a:r>
              <a:rPr lang="ru-RU" b="1" dirty="0">
                <a:latin typeface="Tahoma" panose="020B0604030504040204" pitchFamily="34" charset="0"/>
              </a:rPr>
              <a:t>районного методического объединения педагогов дополнительного образования </a:t>
            </a:r>
          </a:p>
          <a:p>
            <a:pPr algn="ctr"/>
            <a:r>
              <a:rPr lang="ru-RU" b="1" dirty="0">
                <a:latin typeface="Tahoma" panose="020B0604030504040204" pitchFamily="34" charset="0"/>
              </a:rPr>
              <a:t>МБУДО «Центр детского творчества» </a:t>
            </a:r>
          </a:p>
          <a:p>
            <a:pPr algn="ctr"/>
            <a:r>
              <a:rPr lang="ru-RU" b="1" dirty="0">
                <a:latin typeface="Tahoma" panose="020B0604030504040204" pitchFamily="34" charset="0"/>
              </a:rPr>
              <a:t>Алексеевского муниципального района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Tahoma" panose="020B0604030504040204" pitchFamily="34" charset="0"/>
              </a:rPr>
              <a:t>«Социализация детей и подростков в современном обществе»</a:t>
            </a:r>
          </a:p>
        </p:txBody>
      </p:sp>
      <p:pic>
        <p:nvPicPr>
          <p:cNvPr id="7173" name="Picture 13" descr="C:\Users\ЦДТ\Desktop\2021 ФОТО ЦДТ\IMG-20211125-WA00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463" y="2889251"/>
            <a:ext cx="4149652" cy="31113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4" name="Picture 14" descr="C:\Users\ЦДТ\Desktop\2021 ФОТО ЦДТ\IMG-20211125-WA004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61287" y="2874912"/>
            <a:ext cx="4168198" cy="3125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5" name="Picture 15" descr="C:\Users\ЦДТ\Desktop\2021 ФОТО ЦДТ\IMG-20211125-WA004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2663" y="2928835"/>
            <a:ext cx="2616200" cy="3071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176" name="Прямоугольник 3"/>
          <p:cNvSpPr>
            <a:spLocks noChangeArrowheads="1"/>
          </p:cNvSpPr>
          <p:nvPr/>
        </p:nvSpPr>
        <p:spPr bwMode="auto">
          <a:xfrm>
            <a:off x="3771900" y="2170147"/>
            <a:ext cx="501996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b="1">
                <a:latin typeface="Tahoma" panose="020B0604030504040204" pitchFamily="34" charset="0"/>
              </a:rPr>
              <a:t>Организовано на платформе </a:t>
            </a:r>
            <a:r>
              <a:rPr lang="en-US" b="1">
                <a:latin typeface="Tahoma" panose="020B0604030504040204" pitchFamily="34" charset="0"/>
              </a:rPr>
              <a:t>Z</a:t>
            </a:r>
            <a:r>
              <a:rPr lang="ru-RU" b="1">
                <a:latin typeface="Tahoma" panose="020B0604030504040204" pitchFamily="34" charset="0"/>
              </a:rPr>
              <a:t>ОО</a:t>
            </a:r>
            <a:r>
              <a:rPr lang="en-US" b="1">
                <a:latin typeface="Tahoma" panose="020B0604030504040204" pitchFamily="34" charset="0"/>
              </a:rPr>
              <a:t>M</a:t>
            </a:r>
            <a:endParaRPr lang="ru-RU" b="1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239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68806" y="0"/>
            <a:ext cx="1706321" cy="14339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867766" cy="1458563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5811" y="13300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(25.11.2021) МБОУ «Билярская СОШ»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Встреча с </a:t>
            </a:r>
            <a:r>
              <a:rPr lang="ru-RU" sz="1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Ануром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Хазратом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в 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рамках федерального оперативно-профилактического  мероприятия «С ненавистью и ксенофобией нам не по пути»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218" name="Picture 2" descr="C:\Users\MinAdmin\Desktop\200783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662" y="2664542"/>
            <a:ext cx="5302863" cy="3977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19" name="Picture 3" descr="C:\Users\MinAdmin\Desktop\200783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1640" y="2654244"/>
            <a:ext cx="5330326" cy="3997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27258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68806" y="0"/>
            <a:ext cx="1706321" cy="14339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867766" cy="1458563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5811" y="13300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(25.11.2021-27.11.2021)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Онлайн - республиканский Форум «Концепция безопасного интернета»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участники:  отдел образования, заместители директоров по воспитательной работе</a:t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786" y="3332880"/>
            <a:ext cx="4214262" cy="32159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06145" y="3332880"/>
            <a:ext cx="4461164" cy="33458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1324" y="1919818"/>
            <a:ext cx="4271447" cy="2875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85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2472" y="0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4454" y="11146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(27.11.2021) </a:t>
            </a:r>
            <a:r>
              <a:rPr lang="ru-RU" sz="1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г.Казань,ТИСБИ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Национальная научно-практическая конференция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Аспекты патриотического воспитания 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свете развития общественного движения 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ЮНАРМИЯ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А.А.Чугуров</a:t>
            </a: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начальник районного штаба «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Юнармия</a:t>
            </a: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 </a:t>
            </a: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C:\Users\MinAdmin\Desktop\6135c83c36bdc53623084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693" y="3028336"/>
            <a:ext cx="5021717" cy="336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nAdmin\Desktop\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5045" y="3184884"/>
            <a:ext cx="45720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88770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838200" y="195263"/>
            <a:ext cx="10515600" cy="6096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ru-RU" altLang="ru-RU" sz="1800" b="1" smtClean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19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09263" y="103188"/>
            <a:ext cx="142875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438" y="103188"/>
            <a:ext cx="183356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16"/>
          <p:cNvSpPr>
            <a:spLocks noChangeArrowheads="1"/>
          </p:cNvSpPr>
          <p:nvPr/>
        </p:nvSpPr>
        <p:spPr bwMode="auto">
          <a:xfrm>
            <a:off x="2222500" y="428625"/>
            <a:ext cx="7640638" cy="121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b="1" dirty="0">
                <a:latin typeface="Tahoma" panose="020B0604030504040204" pitchFamily="34" charset="0"/>
              </a:rPr>
              <a:t> Участие в </a:t>
            </a:r>
            <a:r>
              <a:rPr lang="ru-RU" altLang="ru-RU" b="1" dirty="0" smtClean="0">
                <a:latin typeface="Tahoma" panose="020B0604030504040204" pitchFamily="34" charset="0"/>
              </a:rPr>
              <a:t>Республиканском </a:t>
            </a:r>
            <a:r>
              <a:rPr lang="ru-RU" altLang="ru-RU" b="1" dirty="0">
                <a:latin typeface="Tahoma" panose="020B0604030504040204" pitchFamily="34" charset="0"/>
              </a:rPr>
              <a:t>творческом конкурсе среди педагогов </a:t>
            </a:r>
            <a:r>
              <a:rPr lang="ru-RU" altLang="ru-RU" b="1" dirty="0" smtClean="0">
                <a:latin typeface="Tahoma" panose="020B0604030504040204" pitchFamily="34" charset="0"/>
              </a:rPr>
              <a:t>дополнительного образования </a:t>
            </a:r>
            <a:r>
              <a:rPr lang="ru-RU" altLang="ru-RU" b="1" dirty="0">
                <a:latin typeface="Tahoma" panose="020B0604030504040204" pitchFamily="34" charset="0"/>
              </a:rPr>
              <a:t>«Затейница-осень» в номинации «Декоративно-прикладное творчество</a:t>
            </a:r>
            <a:r>
              <a:rPr lang="ru-RU" altLang="ru-RU" b="1" dirty="0" smtClean="0">
                <a:latin typeface="Tahoma" panose="020B0604030504040204" pitchFamily="34" charset="0"/>
              </a:rPr>
              <a:t>»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b="1" i="1" dirty="0" err="1" smtClean="0">
                <a:solidFill>
                  <a:srgbClr val="002060"/>
                </a:solidFill>
                <a:latin typeface="Tahoma" panose="020B0604030504040204" pitchFamily="34" charset="0"/>
              </a:rPr>
              <a:t>Алия</a:t>
            </a:r>
            <a:r>
              <a:rPr lang="ru-RU" altLang="ru-RU" b="1" i="1" dirty="0" smtClean="0">
                <a:solidFill>
                  <a:srgbClr val="002060"/>
                </a:solidFill>
                <a:latin typeface="Tahoma" panose="020B0604030504040204" pitchFamily="34" charset="0"/>
              </a:rPr>
              <a:t> Меркулова, педагог </a:t>
            </a:r>
            <a:r>
              <a:rPr lang="ru-RU" altLang="ru-RU" b="1" i="1" dirty="0" err="1" smtClean="0">
                <a:solidFill>
                  <a:srgbClr val="002060"/>
                </a:solidFill>
                <a:latin typeface="Tahoma" panose="020B0604030504040204" pitchFamily="34" charset="0"/>
              </a:rPr>
              <a:t>доп.образования</a:t>
            </a:r>
            <a:r>
              <a:rPr lang="ru-RU" altLang="ru-RU" b="1" i="1" dirty="0" smtClean="0">
                <a:solidFill>
                  <a:srgbClr val="002060"/>
                </a:solidFill>
                <a:latin typeface="Tahoma" panose="020B0604030504040204" pitchFamily="34" charset="0"/>
              </a:rPr>
              <a:t> ЦДТ</a:t>
            </a:r>
            <a:endParaRPr lang="ru-RU" altLang="ru-RU" b="1" i="1" dirty="0">
              <a:solidFill>
                <a:srgbClr val="002060"/>
              </a:solidFill>
              <a:latin typeface="Tahoma" panose="020B0604030504040204" pitchFamily="34" charset="0"/>
            </a:endParaRPr>
          </a:p>
        </p:txBody>
      </p:sp>
      <p:pic>
        <p:nvPicPr>
          <p:cNvPr id="8198" name="Picture 2" descr="C:\Users\adm\Desktop\14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2618" y="1744663"/>
            <a:ext cx="3779838" cy="4940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9" name="Picture 10" descr="IMG_20211126_13010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909"/>
          <a:stretch>
            <a:fillRect/>
          </a:stretch>
        </p:blipFill>
        <p:spPr bwMode="auto">
          <a:xfrm>
            <a:off x="6096000" y="1744663"/>
            <a:ext cx="3657600" cy="4940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5038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904" y="103867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072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(22.11.2021-26.11.2021)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Казанский колледж технологии и дизайна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Региональный чемпионат «Молодые профессионалы»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руководитель: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О.В.Романченко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учитель АСОШ №1</a:t>
            </a: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0332" y="1395720"/>
            <a:ext cx="70121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Компетенция</a:t>
            </a:r>
            <a:r>
              <a:rPr lang="ru-RU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 Технология моды" </a:t>
            </a:r>
          </a:p>
          <a:p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ru-RU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юниоры 11-14 лет</a:t>
            </a:r>
            <a:r>
              <a:rPr lang="ru-RU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Гульназ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Идрисова, ученица МБОУ АСОШ№1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0332" y="2751584"/>
            <a:ext cx="2975236" cy="39669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8" name="Picture 2" descr="C:\Users\MinAdmin\Desktop\59da8c41-3911-4076-b74a-ffb1d87f223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50769" y="2332999"/>
            <a:ext cx="3289174" cy="43855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9" name="Picture 3" descr="C:\Users\MinAdmin\Desktop\9d8ebf66-cb0c-4202-946e-d9f6dfee504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2849" y="3354769"/>
            <a:ext cx="4500062" cy="33637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TextBox 8"/>
          <p:cNvSpPr txBox="1"/>
          <p:nvPr/>
        </p:nvSpPr>
        <p:spPr>
          <a:xfrm>
            <a:off x="4994787" y="3354769"/>
            <a:ext cx="1397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Эксперты РТ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6307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68806" y="0"/>
            <a:ext cx="1706321" cy="14339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867766" cy="1458563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5811" y="13300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(26.11.2021) МБОУ «Билярская СОШ»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Научно-республиканская конференция «Юность в Древнем </a:t>
            </a:r>
            <a:r>
              <a:rPr lang="ru-RU" sz="20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Биляре</a:t>
            </a: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всего участников - 96 чел. из 20 районов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75801" y="2409684"/>
            <a:ext cx="3149286" cy="4199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490" y="3293806"/>
            <a:ext cx="3833516" cy="28751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C:\Users\MinAdmin\Desktop\b2be948b-319e-437d-a8c5-c59189e7b61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2851" y="3014297"/>
            <a:ext cx="4578871" cy="34341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53481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67036" y="-20448"/>
            <a:ext cx="1508091" cy="12673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596732" cy="1246909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6366" y="49654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(26.11.2021)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Сабинский район,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ГБОУ «</a:t>
            </a:r>
            <a:r>
              <a:rPr lang="ru-RU" sz="1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Икшурминская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кадетская школа-интернат им. </a:t>
            </a:r>
            <a:r>
              <a:rPr lang="ru-RU" sz="1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Байкиева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К.С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зональные лично-командные соревнования по простейшим </a:t>
            </a:r>
            <a:r>
              <a:rPr lang="ru-RU" sz="18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пневмо</a:t>
            </a: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1800" b="1" dirty="0" err="1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ракетомоделям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среди детей с ОВЗ</a:t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2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1856" y="2763982"/>
            <a:ext cx="5209308" cy="39069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2830" y="2763982"/>
            <a:ext cx="5223164" cy="39173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347631" y="1661770"/>
            <a:ext cx="109274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место   ПОБЕДИТЕЛИ 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АСОШ №3 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им.Г.С.Боровикова</a:t>
            </a:r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Руководитель: 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Н.Ф.Файзуллин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Анна Парамонова             Роман </a:t>
            </a:r>
            <a:r>
              <a:rPr lang="ru-RU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Смелик</a:t>
            </a:r>
            <a:r>
              <a:rPr lang="ru-RU" dirty="0"/>
              <a:t> </a:t>
            </a:r>
            <a:endParaRPr lang="ru-RU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2472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2472" y="0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(27.11.2021) </a:t>
            </a:r>
            <a:r>
              <a:rPr lang="ru-RU" sz="1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Буинский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район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республиканские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с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оревнования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по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простейшим авто -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моделям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среди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детей инвалидов и детей ОВЗ </a:t>
            </a:r>
            <a:endParaRPr lang="ru-RU" sz="16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0819" y="1177383"/>
            <a:ext cx="114369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место   ПОБЕДИТЕЛИ 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воспитанники Станции детского юношеского туризма и экскурсий</a:t>
            </a:r>
          </a:p>
          <a:p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</a:t>
            </a:r>
            <a:r>
              <a:rPr lang="ru-RU" sz="16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Руководитель: </a:t>
            </a:r>
            <a:r>
              <a:rPr lang="ru-RU" sz="1600" b="1" i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Н.Ф.Файзуллин</a:t>
            </a:r>
            <a:r>
              <a:rPr lang="ru-RU" sz="16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Анна Парамонова, Елизавета </a:t>
            </a:r>
            <a:r>
              <a:rPr lang="ru-RU" sz="1600" b="1" i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Черкесова</a:t>
            </a:r>
            <a:r>
              <a:rPr lang="ru-RU" sz="16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ru-RU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</a:t>
            </a:r>
            <a:r>
              <a:rPr lang="ru-RU" sz="16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Общее </a:t>
            </a:r>
            <a:r>
              <a:rPr lang="ru-RU" sz="1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командное 1 место </a:t>
            </a:r>
          </a:p>
          <a:p>
            <a:endParaRPr lang="ru-RU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pic>
        <p:nvPicPr>
          <p:cNvPr id="3074" name="Picture 2" descr="C:\Users\MinAdmin\Desktop\7e8e442e-6cbf-4efd-bcc1-7ec0a295969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599" y="2241756"/>
            <a:ext cx="3403189" cy="453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5" name="Picture 3" descr="C:\Users\MinAdmin\Desktop\d9d7c89d-0804-4f8f-9271-82c6a28a095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2869" y="2281085"/>
            <a:ext cx="3344196" cy="4458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3715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68806" y="0"/>
            <a:ext cx="1706321" cy="14339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867766" cy="1458563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5811" y="13300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(26.11.2021) </a:t>
            </a:r>
            <a:r>
              <a:rPr lang="ru-RU" sz="1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г.Казань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IT-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ПАРК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финал 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Республиканского 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фестиваля-конкурса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народного творчества и </a:t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декоративно-прикладного искусства.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Педагог дополнительного образования  Центра Детского Творчества</a:t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базе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Билярской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школы: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Н.И.Елдашева</a:t>
            </a: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1207" y="2025934"/>
            <a:ext cx="3543302" cy="4724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5348" y="2661515"/>
            <a:ext cx="5451763" cy="40888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77697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68806" y="0"/>
            <a:ext cx="1706321" cy="14339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867766" cy="1458563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5811" y="1330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(26.11.2021)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ПК «ИМПУЛЬС»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Куркульской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СОШ,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Среднетиганской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СОШ,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Большетиганской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ООШ</a:t>
            </a: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7843" y="2588310"/>
            <a:ext cx="5379893" cy="4034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4546" y="2588310"/>
            <a:ext cx="5441374" cy="40810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17042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68806" y="0"/>
            <a:ext cx="1706321" cy="14339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867766" cy="1458563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5811" y="133000"/>
            <a:ext cx="10515600" cy="10203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(25.11.2021) </a:t>
            </a:r>
            <a:r>
              <a:rPr lang="ru-RU" sz="1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г.Казань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Культурный 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Ц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ентр «</a:t>
            </a:r>
            <a:r>
              <a:rPr lang="ru-RU" sz="18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С</a:t>
            </a:r>
            <a:r>
              <a:rPr lang="ru-RU" sz="1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айдаш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награждение по итогам </a:t>
            </a:r>
            <a:r>
              <a:rPr lang="en-US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XII 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республиканского </a:t>
            </a: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конкурса</a:t>
            </a:r>
            <a:b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«Путешествие  к истокам» 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</a:t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027925"/>
            <a:ext cx="4110178" cy="3726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06247" y="3027925"/>
            <a:ext cx="3694754" cy="3726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23149" y="3027925"/>
            <a:ext cx="3849344" cy="3726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140161" y="1134816"/>
            <a:ext cx="94869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Победитель: 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место </a:t>
            </a: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Арина Кривова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ученица АСОШ №3,</a:t>
            </a:r>
            <a:b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Призеры: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Ахмед Медведев, Амина Медведева, учащиеся </a:t>
            </a:r>
            <a:r>
              <a:rPr lang="ru-RU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Большетиганская</a:t>
            </a: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ООШ,</a:t>
            </a:r>
            <a:b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Макар Ильин, Татьяна </a:t>
            </a:r>
            <a:r>
              <a:rPr lang="ru-RU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</a:t>
            </a:r>
            <a:r>
              <a:rPr lang="ru-RU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ленгова</a:t>
            </a: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Егор </a:t>
            </a:r>
            <a:r>
              <a:rPr lang="ru-RU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Борюшкин</a:t>
            </a: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Эльмир </a:t>
            </a:r>
            <a:r>
              <a:rPr lang="ru-RU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Биктимиров</a:t>
            </a: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учащиеся  </a:t>
            </a:r>
            <a:r>
              <a:rPr lang="ru-RU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Шаминской</a:t>
            </a: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ООШ, </a:t>
            </a:r>
            <a:endParaRPr lang="ru-RU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Зарина Камалова, ученица </a:t>
            </a:r>
            <a:r>
              <a:rPr lang="ru-RU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Среднетиганской</a:t>
            </a: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СОШ</a:t>
            </a:r>
            <a:r>
              <a:rPr lang="ru-RU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5671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2472" y="0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8478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(24.11.2021)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Командный турнир по шахматам между учащимися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Лебединской и </a:t>
            </a:r>
            <a:r>
              <a:rPr lang="ru-RU" sz="1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Мокрокурналинской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школ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базе МБОУ «Лебединская ООШ»</a:t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руководитель: 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Г.К.Максимов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290" y="2055813"/>
            <a:ext cx="3480443" cy="46376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75360" y="2055813"/>
            <a:ext cx="3464369" cy="4616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73356" y="2055813"/>
            <a:ext cx="3480443" cy="46376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3681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2472" y="0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( 27.11.2021)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/>
              <a:t>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рамках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месячника </a:t>
            </a:r>
            <a:r>
              <a:rPr lang="ru-RU" sz="16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Спорт как альтернатива пагубным привычкам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прошли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соревнования по настольному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теннису  </a:t>
            </a:r>
            <a:b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 МБОУ АСОШ №2</a:t>
            </a: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194" name="Picture 2" descr="C:\Users\MinAdmin\Desktop\40dd36a6-4789-4329-9b5d-29aae22d719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9382" y="2448233"/>
            <a:ext cx="5502787" cy="4127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2443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4915" y="-92779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8368" y="11147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(22.11.2021-26.11.2021)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Тетюшский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государственный колледж гражданской защиты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X-й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​ 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Региональный чемпионат РТ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чемпионатного цикла 2021-2022 гг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ЮНАРМЕЙЦЫ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Кирилл Барышников, Данил Федосов, Эвелина Настина, Максим Мальцев, </a:t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Билярской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школы, руководитель: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А.В.Долганов</a:t>
            </a: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297" y="1735875"/>
            <a:ext cx="10965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Компетенции</a:t>
            </a:r>
            <a:r>
              <a:rPr lang="ru-RU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Пожарная безопасность" 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Спасательные работы" 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ru-RU" sz="1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юниоры 11-14 лет</a:t>
            </a:r>
            <a:r>
              <a:rPr lang="ru-RU" sz="16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algn="ctr"/>
            <a:endParaRPr lang="ru-RU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6237" y="2438399"/>
            <a:ext cx="4223556" cy="4223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0" name="Picture 2" descr="C:\Users\MinAdmin\Desktop\9bf4a761-ea29-4cc2-b913-0e8ec296a3c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225" y="2438399"/>
            <a:ext cx="5585448" cy="4189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100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2472" y="0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(27.11.2021)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награждение финалистов регионального этапа </a:t>
            </a:r>
            <a:r>
              <a:rPr lang="en-US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XVI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Всероссийского конкурса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рамках мероприятий Регионального этапа Международных Рождественских чтений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«За нравственный подвиг учителя»  </a:t>
            </a:r>
            <a:r>
              <a:rPr lang="ru-RU" sz="32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 место</a:t>
            </a:r>
            <a:r>
              <a:rPr lang="ru-RU" sz="18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Т.Г.Якушкина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учитель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Билярской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школы</a:t>
            </a: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C:\Users\MinAdmin\Desktop\86835904-66cf-4030-8e3d-b92ac2423eb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5875" y="2058960"/>
            <a:ext cx="3652435" cy="46601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MinAdmin\Desktop\251cfa55-7b04-42d3-ba0b-aa269dea367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4503" y="2058961"/>
            <a:ext cx="5786284" cy="46601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41882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2472" y="0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Подведены итоги республиканского конкурса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выставки композиции и картин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из сухоцветов «Отблески жаркого лета»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 место 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С.И.Казаева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учитель МБОУ АСОШ №1</a:t>
            </a: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C:\Users\MinAdmin\Desktop\ef66b657-4f73-4094-9189-3fe9c9df75c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3685" y="1678860"/>
            <a:ext cx="3781116" cy="5041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58298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2472" y="0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(22.11.2021-26.11.2021) </a:t>
            </a:r>
            <a:r>
              <a:rPr lang="ru-RU" sz="1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Лаишевский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район, ДОЛ «Звездный»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Международная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детская 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независимая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литературная премия «Глаголица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Ильзида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Валиева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Наргиза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Галеева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учащиеся Подлесношенталинской школы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122" name="Picture 2" descr="C:\Users\MinAdmin\Desktop\048c7aa7-0554-4c78-81f2-122826f0a0d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51818"/>
            <a:ext cx="3810488" cy="5080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3" name="Picture 3" descr="C:\Users\MinAdmin\Desktop\3f0a9fd6-4ad6-4044-8b46-34c98d31cca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3705" y="1651819"/>
            <a:ext cx="6090094" cy="5080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18166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/>
          <p:cNvPicPr>
            <a:picLocks noGrp="1" noChangeAspect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796974" cy="1221579"/>
          </a:xfrm>
          <a:noFill/>
        </p:spPr>
      </p:pic>
      <p:pic>
        <p:nvPicPr>
          <p:cNvPr id="307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16727" y="0"/>
            <a:ext cx="1601788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3"/>
          <p:cNvSpPr txBox="1">
            <a:spLocks/>
          </p:cNvSpPr>
          <p:nvPr/>
        </p:nvSpPr>
        <p:spPr bwMode="auto">
          <a:xfrm>
            <a:off x="2643981" y="96044"/>
            <a:ext cx="7118350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b="1" dirty="0" smtClean="0">
                <a:latin typeface="Tahoma" panose="020B0604030504040204" pitchFamily="34" charset="0"/>
              </a:rPr>
              <a:t>Изготовление </a:t>
            </a:r>
            <a:r>
              <a:rPr lang="ru-RU" altLang="ru-RU" b="1" dirty="0">
                <a:latin typeface="Tahoma" panose="020B0604030504040204" pitchFamily="34" charset="0"/>
              </a:rPr>
              <a:t>поделок и оформление  выставок детского творчества </a:t>
            </a:r>
            <a:r>
              <a:rPr lang="ru-RU" altLang="ru-RU" b="1" dirty="0" smtClean="0">
                <a:latin typeface="Tahoma" panose="020B0604030504040204" pitchFamily="34" charset="0"/>
              </a:rPr>
              <a:t>ко </a:t>
            </a:r>
            <a:r>
              <a:rPr lang="ru-RU" altLang="ru-RU" b="1" dirty="0">
                <a:latin typeface="Tahoma" panose="020B0604030504040204" pitchFamily="34" charset="0"/>
              </a:rPr>
              <a:t>Дню </a:t>
            </a:r>
            <a:r>
              <a:rPr lang="ru-RU" altLang="ru-RU" b="1" dirty="0" smtClean="0">
                <a:latin typeface="Tahoma" panose="020B0604030504040204" pitchFamily="34" charset="0"/>
              </a:rPr>
              <a:t>матери</a:t>
            </a:r>
          </a:p>
        </p:txBody>
      </p:sp>
      <p:pic>
        <p:nvPicPr>
          <p:cNvPr id="3078" name="Picture 13" descr="C:\Users\ЦДТ\Desktop\IMG_20211124_154955_resized_20211125_11060445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051" y="3326499"/>
            <a:ext cx="2493445" cy="3325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9" name="Picture 14" descr="C:\Users\ЦДТ\Desktop\2021 ФОТО ЦДТ\2021.11.25 ДЕНЬ МАМЫ\IMG-20211125-WA002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3757" y="1939592"/>
            <a:ext cx="3355975" cy="4473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81" name="Picture 15" descr="C:\Users\ЦДТ\Desktop\2021 ФОТО ЦДТ\2021.11.25 ДЕНЬ МАМЫ\IMG-20211125-WA003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60736" y="1939592"/>
            <a:ext cx="3355975" cy="44751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2" name="Picture 2" descr="C:\Users\MinAdmin\Desktop\277067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4453" y="1438122"/>
            <a:ext cx="2572639" cy="16956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32422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2472" y="0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6906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(27.11.2021)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Обучающий 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семинар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подготовке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 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государственной итоговой аттестации по образовательным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программам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среднего общего образования в форме единого государственного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экзамена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 предмету "Русский 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язык»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11-х классов школ района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на 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базе МБОУ АСОШ №1</a:t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146" name="Picture 2" descr="C:\Users\MinAdmin\Desktop\3376b5e7-af60-41fc-a318-bf1210d0a95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466" y="2635045"/>
            <a:ext cx="5368413" cy="4026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7" name="Picture 3" descr="C:\Users\MinAdmin\Desktop\f23ab299-8fec-4dee-994d-db754b99263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3987" y="2622754"/>
            <a:ext cx="5384801" cy="4038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7036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2472" y="0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66" y="0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14716" y="481054"/>
            <a:ext cx="4113875" cy="1600200"/>
          </a:xfrm>
        </p:spPr>
        <p:txBody>
          <a:bodyPr>
            <a:normAutofit/>
          </a:bodyPr>
          <a:lstStyle/>
          <a:p>
            <a:pPr algn="ctr"/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Урок, посвященный 200-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летию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со дня рождения Ф.М.Достоевского</a:t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(общеобразовательные организации)</a:t>
            </a: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161610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Приняли участие: 22 школы</a:t>
            </a:r>
          </a:p>
          <a:p>
            <a:r>
              <a:rPr lang="ru-RU" dirty="0" smtClean="0"/>
              <a:t>Категория участников: 5-11 классы</a:t>
            </a:r>
          </a:p>
          <a:p>
            <a:r>
              <a:rPr lang="ru-RU" dirty="0" smtClean="0"/>
              <a:t>Количество участников: </a:t>
            </a:r>
            <a:r>
              <a:rPr lang="ru-RU" dirty="0" smtClean="0"/>
              <a:t>847</a:t>
            </a:r>
            <a:endParaRPr lang="ru-RU" dirty="0" smtClean="0"/>
          </a:p>
          <a:p>
            <a:r>
              <a:rPr lang="ru-RU" dirty="0" smtClean="0"/>
              <a:t>Форма проведения: уроки, классные часы, викторины, просмотр фильмов, выставки</a:t>
            </a:r>
          </a:p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5905" y="4051005"/>
            <a:ext cx="3359477" cy="233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4697910" y="2220494"/>
            <a:ext cx="2226145" cy="2968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34446" y="3958111"/>
            <a:ext cx="3277438" cy="2458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45079" y="945534"/>
            <a:ext cx="3296093" cy="2483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58298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0164" y="1825624"/>
            <a:ext cx="11627427" cy="3019507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29 ноября  по </a:t>
            </a:r>
            <a:r>
              <a:rPr lang="ru-RU" sz="4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декабря  2021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295327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64820035"/>
              </p:ext>
            </p:extLst>
          </p:nvPr>
        </p:nvGraphicFramePr>
        <p:xfrm>
          <a:off x="0" y="0"/>
          <a:ext cx="12192000" cy="646399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721318"/>
                <a:gridCol w="3542990"/>
                <a:gridCol w="6927692"/>
              </a:tblGrid>
              <a:tr h="5243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457745">
                <a:tc rowSpan="4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29.11.2021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понедельник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Районный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дом культуры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Спектакль по безопасности дорожного движения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(Учащиеся начальных </a:t>
                      </a:r>
                      <a:r>
                        <a:rPr lang="ru-RU" sz="1100" b="1" i="1" kern="1200" dirty="0" err="1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классов-АСОШ</a:t>
                      </a:r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№1,2,3</a:t>
                      </a:r>
                      <a:r>
                        <a:rPr lang="ru-RU" sz="11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– 150 чел.)</a:t>
                      </a:r>
                      <a:endParaRPr lang="ru-RU" sz="1100" b="1" i="1" dirty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57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Районный отдел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образования</a:t>
                      </a:r>
                    </a:p>
                    <a:p>
                      <a:pPr algn="ctr"/>
                      <a:r>
                        <a:rPr lang="ru-RU" sz="1100" b="1" i="1" baseline="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(организатор – Министерство образования и науки Республики Татарстан, Департамент надзора и контроля в сфере образования)</a:t>
                      </a:r>
                      <a:endParaRPr lang="ru-RU" sz="1100" b="1" i="1" dirty="0" smtClean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Вебинар</a:t>
                      </a:r>
                      <a:r>
                        <a:rPr lang="ru-RU" sz="1100" b="1" i="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«Методика взаимодействия со школьной аудиторией: правовое просвещение»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baseline="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(директора –АСОШ №1,АСОШ №2, ЦДТ, СДЮТЭ)</a:t>
                      </a:r>
                      <a:endParaRPr lang="ru-RU" sz="1100" b="1" i="1" dirty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57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Районный отдел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образования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baseline="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(организатор – Министерство образования и науки Республики Татарстан, </a:t>
                      </a:r>
                      <a:r>
                        <a:rPr lang="ru-RU" sz="1100" b="1" i="1" baseline="0" dirty="0" err="1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Сабинский</a:t>
                      </a:r>
                      <a:r>
                        <a:rPr lang="ru-RU" sz="1100" b="1" i="1" baseline="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район)</a:t>
                      </a:r>
                      <a:endParaRPr lang="ru-RU" sz="1100" b="1" i="1" dirty="0" smtClean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Республиканский</a:t>
                      </a:r>
                      <a:r>
                        <a:rPr lang="ru-RU" sz="1100" b="1" i="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семинар «Формирование современной образовательной среды как необходимое условие повышения качества образования»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baseline="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(директора – АСОШ №1, АСОШ №2, Билярская СОШ, Мокрокурналинская СОШ)</a:t>
                      </a:r>
                      <a:endParaRPr lang="ru-RU" sz="1100" b="1" i="1" dirty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 этап всероссийской и республиканской олимпиад школьников по предмету</a:t>
                      </a: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«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Химия» - 1 обучающийся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885">
                <a:tc rowSpan="6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30.11.2021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вторник</a:t>
                      </a:r>
                    </a:p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 этап всероссийской и республиканской олимпиад школьников по предмету</a:t>
                      </a: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«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Биология» -48 обучающихся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397">
                <a:tc vMerge="1"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детского творчества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Мастер-класс «Традиционное ремесло и современный лук» 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4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Общеобразовательные организации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Профориентационная встреча выпускников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 Институтом</a:t>
                      </a:r>
                      <a:r>
                        <a:rPr lang="ru-RU" sz="11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международных отношений К(П)ФУ (</a:t>
                      </a:r>
                      <a:r>
                        <a:rPr lang="ru-RU" sz="1100" b="1" baseline="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онлайн</a:t>
                      </a:r>
                      <a:r>
                        <a:rPr lang="ru-RU" sz="11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692">
                <a:tc vMerge="1"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Культурный центр «</a:t>
                      </a:r>
                      <a:r>
                        <a:rPr lang="ru-RU" sz="11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Сайдаш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Награждение по итогам республиканского конкурса «Школьный Эко-Патруль»</a:t>
                      </a:r>
                    </a:p>
                    <a:p>
                      <a:pPr algn="ctr"/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(Учащиеся АСОШ №2)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0799">
                <a:tc vMerge="1"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г.Нурлат, МБДОУ «Детский сад №12 «Буратино» 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Зональный семинар-практикум  «Организация  работы по взаимодействию и привлечению  родителей  в ДОО к обучению детей безопасному поведению на дорогах».</a:t>
                      </a:r>
                    </a:p>
                    <a:p>
                      <a:pPr algn="ctr"/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(методист</a:t>
                      </a:r>
                      <a:r>
                        <a:rPr lang="ru-RU" sz="11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по дошкольному образованию, воспитатель МБДОУ Алексеевский  ДОУ №5 «Солнышко»)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004">
                <a:tc vMerge="1"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г.Азнакаево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Республиканский семинар для руководителей школ</a:t>
                      </a:r>
                      <a:r>
                        <a:rPr lang="ru-RU" sz="11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«Точка роста»</a:t>
                      </a:r>
                    </a:p>
                    <a:p>
                      <a:pPr algn="ctr"/>
                      <a:r>
                        <a:rPr lang="ru-RU" sz="1100" b="1" i="1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(Директор АСОШ №1)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380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01.12.2021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Подлесношенталинская ООШ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Районное методическое объединение заместителей директоров по воспитательной работе </a:t>
                      </a:r>
                      <a:endParaRPr lang="ru-RU" sz="1100" b="1" i="1" dirty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8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Средние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школы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Итоговое сочинение в общеобразовательных организациях </a:t>
                      </a:r>
                    </a:p>
                    <a:p>
                      <a:pPr algn="ctr"/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(Учащиеся 11 класса-67 чел., 8 школ)</a:t>
                      </a:r>
                      <a:endParaRPr lang="ru-RU" sz="1100" b="1" i="1" dirty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98733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64820035"/>
              </p:ext>
            </p:extLst>
          </p:nvPr>
        </p:nvGraphicFramePr>
        <p:xfrm>
          <a:off x="152400" y="63547"/>
          <a:ext cx="11887199" cy="662023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678285"/>
                <a:gridCol w="3454415"/>
                <a:gridCol w="6754499"/>
              </a:tblGrid>
              <a:tr h="4780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20179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02.12.2021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  <a:p>
                      <a:pPr algn="ctr"/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 этап всероссийской и республиканской олимпиад школьников по предмету: ОБЖ (Теоретический тур) -42 чел.</a:t>
                      </a:r>
                      <a:endParaRPr lang="ru-RU" sz="1100" b="1" i="1" kern="1200" dirty="0" smtClean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642"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03.12.2021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пятница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  <a:p>
                      <a:pPr algn="ctr"/>
                      <a:endParaRPr lang="ru-RU" sz="11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Мастер-класс «Веселый медвежонок» </a:t>
                      </a:r>
                    </a:p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(по плану мероприятий к Международному дню инвалидов)</a:t>
                      </a:r>
                      <a:endParaRPr lang="ru-RU" sz="1100" b="1" i="1" kern="1200" dirty="0" smtClean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642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1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 этап всероссийской и республиканской олимпиад школьников по предмету</a:t>
                      </a: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«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ОБЖ» (Практический тур) – 23 чел.</a:t>
                      </a:r>
                      <a:endParaRPr lang="ru-RU" sz="1100" b="1" i="1" kern="1200" dirty="0" smtClean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6">
                <a:tc vMerge="1"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</a:t>
                      </a:r>
                      <a:r>
                        <a:rPr lang="ru-RU" sz="11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Большетиганская</a:t>
                      </a:r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ООШ </a:t>
                      </a:r>
                      <a:r>
                        <a:rPr lang="ru-RU" sz="11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им.А.Батталла</a:t>
                      </a:r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Круглый стол  для учителей начальных классов по вопросам</a:t>
                      </a: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обучения и воспитания</a:t>
                      </a:r>
                    </a:p>
                    <a:p>
                      <a:pPr algn="ctr"/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на родном (татарском) языке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6">
                <a:tc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Общеобразовательные организации (</a:t>
                      </a:r>
                      <a:r>
                        <a:rPr lang="ru-RU" sz="11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онлайн</a:t>
                      </a:r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)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Международная акция «Тест по истории Великой отечественной войны»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752"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04.12.2021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суббота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АСОШ №2 имени Героя Советского Союза </a:t>
                      </a:r>
                      <a:r>
                        <a:rPr lang="ru-RU" sz="1100" b="1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И.Е.Кочнева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Обучающий семинар по подготовке к государственной итоговой аттестации по образовательным программам среднего общего образования в форме единого государственного экзамена по предмету «Математика»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(выпускники 11 классов - 38 чел.)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6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Муниципальный этап всероссийской и республиканской олимпиад школьников по предмету: Русский язык -59 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6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Детская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школа искусств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Открытие воскресной школы для представителей армянской диаспоры «Армат»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6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04.12-05.12.2021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суббота-воскресенье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Г.Казань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 Центр волейбола «Санкт Петербург»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Республиканский семинар для учителей физической культуры</a:t>
                      </a:r>
                    </a:p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«Школьная Волейбольная Лига» </a:t>
                      </a:r>
                      <a:endParaRPr lang="ru-RU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6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Оздоровительно-образовательный центр «Дуслык»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Республиканский турнир  юных географов Татарстана</a:t>
                      </a:r>
                    </a:p>
                    <a:p>
                      <a:pPr algn="ctr"/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Учащиеся АСОШ  № 3 Г.С. Боровиков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</a:t>
                      </a:r>
                      <a:endParaRPr lang="ru-RU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6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26.11-03.12.2021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течение недели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Общеобразовательные организации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Международный</a:t>
                      </a:r>
                      <a:r>
                        <a:rPr lang="ru-RU" sz="11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день инвалидов (классные часы, акции)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6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26.11-04-12.2021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течение недели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Районные конкурсы: «Удивительный мир» (</a:t>
                      </a:r>
                      <a:r>
                        <a:rPr lang="ru-RU" sz="11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лэпбуки</a:t>
                      </a:r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),</a:t>
                      </a:r>
                      <a:r>
                        <a:rPr lang="ru-RU" sz="11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«Мы вместе», «Русская народная игрушка»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564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26.11-04.12.2021</a:t>
                      </a:r>
                    </a:p>
                    <a:p>
                      <a:pPr algn="ctr"/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течение недели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Районный отдел образования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Заседание экспертной комиссии по аттестации педагогов, 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подготовка ходатайств</a:t>
                      </a:r>
                      <a:r>
                        <a:rPr lang="ru-RU" sz="11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для награждения ведомственными и отраслевыми наградами,</a:t>
                      </a:r>
                    </a:p>
                    <a:p>
                      <a:pPr algn="ctr"/>
                      <a:r>
                        <a:rPr lang="ru-RU" sz="11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подготовка документов для аттестации руководителей образовательных организаций 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779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26.11-04.12.2021</a:t>
                      </a:r>
                    </a:p>
                    <a:p>
                      <a:pPr algn="ctr"/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течение недели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Левашевская ООШ</a:t>
                      </a:r>
                    </a:p>
                    <a:p>
                      <a:pPr algn="ctr"/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i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Профилактический визит, проверка </a:t>
                      </a:r>
                      <a:r>
                        <a:rPr lang="ru-RU" sz="1100" b="1" i="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организации учебно-воспитательной деятельности</a:t>
                      </a:r>
                    </a:p>
                    <a:p>
                      <a:pPr algn="ctr"/>
                      <a:r>
                        <a:rPr lang="ru-RU" sz="1100" b="1" i="1" baseline="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(заместитель начальника по УМР, методисты)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6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Алексеевский</a:t>
                      </a:r>
                      <a:r>
                        <a:rPr lang="ru-RU" sz="11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ДОУ № 5 «Солнышко»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b="1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98733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50804001"/>
              </p:ext>
            </p:extLst>
          </p:nvPr>
        </p:nvGraphicFramePr>
        <p:xfrm>
          <a:off x="563525" y="1615044"/>
          <a:ext cx="11004699" cy="48282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7088"/>
                <a:gridCol w="1864805"/>
                <a:gridCol w="2228428"/>
                <a:gridCol w="2218594"/>
                <a:gridCol w="1955784"/>
              </a:tblGrid>
              <a:tr h="2175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 работников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Привито на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26.11.2021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привитых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очереди в ближайшее время</a:t>
                      </a: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желающие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2652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Учреждения образования</a:t>
                      </a:r>
                      <a:endParaRPr lang="ru-RU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952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904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95%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0" y="0"/>
            <a:ext cx="1987468" cy="19143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16976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ВАКЦИНАЦИЯ</a:t>
            </a:r>
            <a:endParaRPr lang="ru-RU" sz="2400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2327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2919</TotalTime>
  <Words>982</Words>
  <Application>Microsoft Office PowerPoint</Application>
  <PresentationFormat>Произвольный</PresentationFormat>
  <Paragraphs>223</Paragraphs>
  <Slides>29</Slides>
  <Notes>29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       </vt:lpstr>
      <vt:lpstr> Посещение учреждений культуры в рамках федерального проекта  «Пушкинская карта»</vt:lpstr>
      <vt:lpstr>  Занятия  в учреждениях образования педагоги-психологи, логопед  Алексеевская начальная школа-детский сад №4 ,Алексеевская СОШ №1</vt:lpstr>
      <vt:lpstr>   </vt:lpstr>
      <vt:lpstr>Слайд 5</vt:lpstr>
      <vt:lpstr>   (25.11.2021) МБОУ «Билярская СОШ»  Встреча с Ануром–Хазратом в рамках федерального оперативно-профилактического  мероприятия «С ненавистью и ксенофобией нам не по пути»   </vt:lpstr>
      <vt:lpstr>   (25.11.2021-27.11.2021) Онлайн - республиканский Форум «Концепция безопасного интернета»   участники:  отдел образования, заместители директоров по воспитательной работе    </vt:lpstr>
      <vt:lpstr>  (27.11.2021) г.Казань,ТИСБИ  III Национальная научно-практическая конференция «Аспекты патриотического воспитания в свете развития общественного движения   «ЮНАРМИЯ» А.А.Чугуров, начальник районного штаба «Юнармия» </vt:lpstr>
      <vt:lpstr>   </vt:lpstr>
      <vt:lpstr>(22.11.2021-26.11.2021)  Казанский колледж технологии и дизайна Региональный чемпионат «Молодые профессионалы» руководитель: О.В.Романченко, учитель АСОШ №1</vt:lpstr>
      <vt:lpstr>   (26.11.2021) МБОУ «Билярская СОШ»  Научно-республиканская конференция «Юность в Древнем Биляре» всего участников - 96 чел. из 20 районов   </vt:lpstr>
      <vt:lpstr>   (26.11.2021)  Сабинский район, ГБОУ «Икшурминская кадетская школа-интернат им. Байкиева К.С. зональные лично-командные соревнования по простейшим пневмо - ракетомоделям  среди детей с ОВЗ       </vt:lpstr>
      <vt:lpstr>(27.11.2021) Буинский район республиканские соревнования по простейшим авто - моделям  среди детей инвалидов и детей ОВЗ </vt:lpstr>
      <vt:lpstr> (26.11.2021) г.Казань IT-ПАРК финал Республиканского фестиваля-конкурса народного творчества и  декоративно-прикладного искусства. Педагог дополнительного образования  Центра Детского Творчества  на базе Билярской школы: Н.И.Елдашева</vt:lpstr>
      <vt:lpstr> (26.11.2021)  ПК «ИМПУЛЬС» учащиеся  Куркульской СОШ, Среднетиганской СОШ, Большетиганской ООШ</vt:lpstr>
      <vt:lpstr>     (25.11.2021) г.Казань, Культурный Центр «Сайдаш» награждение по итогам XII республиканского конкурса  «Путешествие  к истокам»                         </vt:lpstr>
      <vt:lpstr>(24.11.2021)  Командный турнир по шахматам между учащимися  Лебединской и Мокрокурналинской школ  на базе МБОУ «Лебединская ООШ» руководитель:  Г.К.Максимов </vt:lpstr>
      <vt:lpstr>( 27.11.2021)  В рамках месячника Спорт как альтернатива пагубным привычкам  прошли соревнования по настольному теннису   учащиеся  МБОУ АСОШ №2</vt:lpstr>
      <vt:lpstr>(22.11.2021-26.11.2021)  Тетюшский государственный колледж гражданской защиты  X-й ​ Региональный чемпионат РТ чемпионатного цикла 2021-2022 гг. ЮНАРМЕЙЦЫ Кирилл Барышников, Данил Федосов, Эвелина Настина, Максим Мальцев,  учащиеся Билярской школы, руководитель: А.В.Долганов</vt:lpstr>
      <vt:lpstr>(27.11.2021)  награждение финалистов регионального этапа XVI Всероссийского конкурса в рамках мероприятий Регионального этапа Международных Рождественских чтений  «За нравственный подвиг учителя»  3 место Т.Г.Якушкина, учитель Билярской школы</vt:lpstr>
      <vt:lpstr>Подведены итоги республиканского конкурса   выставки композиции и картин  из сухоцветов «Отблески жаркого лета» 2 место  С.И.Казаева, учитель МБОУ АСОШ №1</vt:lpstr>
      <vt:lpstr>(22.11.2021-26.11.2021) Лаишевский район, ДОЛ «Звездный» Международная детская независимая литературная премия «Глаголица»  Ильзида Валиева, Наргиза Галеева, учащиеся Подлесношенталинской школы </vt:lpstr>
      <vt:lpstr>Слайд 23</vt:lpstr>
      <vt:lpstr>   (27.11.2021)  Обучающий семинар по подготовке  к государственной итоговой аттестации по образовательным программам  среднего общего образования в форме единого государственного экзамена  по предмету "Русский язык»  учащиеся 11-х классов школ района на базе МБОУ АСОШ №1  </vt:lpstr>
      <vt:lpstr>Урок, посвященный 200- летию со дня рождения Ф.М.Достоевского (общеобразовательные организации)</vt:lpstr>
      <vt:lpstr>Слайд 26</vt:lpstr>
      <vt:lpstr>Слайд 27</vt:lpstr>
      <vt:lpstr>Слайд 28</vt:lpstr>
      <vt:lpstr>ВАКЦИНАЦИЯ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</dc:title>
  <dc:creator>Кирюхина</dc:creator>
  <cp:lastModifiedBy>роо</cp:lastModifiedBy>
  <cp:revision>1206</cp:revision>
  <dcterms:created xsi:type="dcterms:W3CDTF">2021-06-30T06:53:54Z</dcterms:created>
  <dcterms:modified xsi:type="dcterms:W3CDTF">2021-11-30T04:44:41Z</dcterms:modified>
</cp:coreProperties>
</file>